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 id="2147483686" r:id="rId5"/>
  </p:sldMasterIdLst>
  <p:notesMasterIdLst>
    <p:notesMasterId r:id="rId53"/>
  </p:notesMasterIdLst>
  <p:handoutMasterIdLst>
    <p:handoutMasterId r:id="rId54"/>
  </p:handoutMasterIdLst>
  <p:sldIdLst>
    <p:sldId id="259" r:id="rId6"/>
    <p:sldId id="331" r:id="rId7"/>
    <p:sldId id="332" r:id="rId8"/>
    <p:sldId id="333" r:id="rId9"/>
    <p:sldId id="335" r:id="rId10"/>
    <p:sldId id="337" r:id="rId11"/>
    <p:sldId id="338" r:id="rId12"/>
    <p:sldId id="339" r:id="rId13"/>
    <p:sldId id="365" r:id="rId14"/>
    <p:sldId id="351" r:id="rId15"/>
    <p:sldId id="352" r:id="rId16"/>
    <p:sldId id="353" r:id="rId17"/>
    <p:sldId id="354" r:id="rId18"/>
    <p:sldId id="355" r:id="rId19"/>
    <p:sldId id="356" r:id="rId20"/>
    <p:sldId id="408" r:id="rId21"/>
    <p:sldId id="366" r:id="rId22"/>
    <p:sldId id="367" r:id="rId23"/>
    <p:sldId id="369" r:id="rId24"/>
    <p:sldId id="370" r:id="rId25"/>
    <p:sldId id="371" r:id="rId26"/>
    <p:sldId id="372" r:id="rId27"/>
    <p:sldId id="373" r:id="rId28"/>
    <p:sldId id="374" r:id="rId29"/>
    <p:sldId id="375" r:id="rId30"/>
    <p:sldId id="376" r:id="rId31"/>
    <p:sldId id="377" r:id="rId32"/>
    <p:sldId id="378" r:id="rId33"/>
    <p:sldId id="379" r:id="rId34"/>
    <p:sldId id="409" r:id="rId35"/>
    <p:sldId id="291" r:id="rId36"/>
    <p:sldId id="294" r:id="rId37"/>
    <p:sldId id="302" r:id="rId38"/>
    <p:sldId id="296" r:id="rId39"/>
    <p:sldId id="407" r:id="rId40"/>
    <p:sldId id="406" r:id="rId41"/>
    <p:sldId id="297" r:id="rId42"/>
    <p:sldId id="298" r:id="rId43"/>
    <p:sldId id="303" r:id="rId44"/>
    <p:sldId id="301" r:id="rId45"/>
    <p:sldId id="299" r:id="rId46"/>
    <p:sldId id="300" r:id="rId47"/>
    <p:sldId id="410" r:id="rId48"/>
    <p:sldId id="364" r:id="rId49"/>
    <p:sldId id="411" r:id="rId50"/>
    <p:sldId id="349" r:id="rId51"/>
    <p:sldId id="350" r:id="rId52"/>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073A"/>
    <a:srgbClr val="FFFFFF"/>
    <a:srgbClr val="8A0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ABEFC-F4E2-4919-A3E1-58CBD293FBDE}" v="5" dt="2022-03-01T16:42:09.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79" autoAdjust="0"/>
    <p:restoredTop sz="94694" autoAdjust="0"/>
  </p:normalViewPr>
  <p:slideViewPr>
    <p:cSldViewPr>
      <p:cViewPr varScale="1">
        <p:scale>
          <a:sx n="110" d="100"/>
          <a:sy n="110" d="100"/>
        </p:scale>
        <p:origin x="126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1" Type="http://schemas.openxmlformats.org/officeDocument/2006/relationships/hyperlink" Target="https://www.compass-uk.org/services/west-and-central-lancashire-mhsts/"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https://www.gov.uk/government/publications/promoting-children-and-young-peoples-emotional-health-and-wellbeing" TargetMode="External"/><Relationship Id="rId1" Type="http://schemas.openxmlformats.org/officeDocument/2006/relationships/hyperlink" Target="https://www.gov.uk/guidance/senior-mental-health-lead-trainin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6E65E4-1ADE-4FB4-A47A-E549B02398B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DC1D36E-51AD-482B-BEAE-7D8126B8D33F}">
      <dgm:prSet custT="1"/>
      <dgm:spPr/>
      <dgm:t>
        <a:bodyPr/>
        <a:lstStyle/>
        <a:p>
          <a:r>
            <a:rPr lang="en-US" sz="2000" dirty="0">
              <a:latin typeface="Moon" panose="020B0604020202020204" charset="0"/>
            </a:rPr>
            <a:t>An early intervention service with a preventative approach to children &amp; young people's mental health</a:t>
          </a:r>
        </a:p>
      </dgm:t>
    </dgm:pt>
    <dgm:pt modelId="{DAB0FF37-3D8D-4A6D-8227-1B99696DBFB0}" type="parTrans" cxnId="{02ECB2B2-5E39-40F0-86F2-4A0837745A35}">
      <dgm:prSet/>
      <dgm:spPr/>
      <dgm:t>
        <a:bodyPr/>
        <a:lstStyle/>
        <a:p>
          <a:endParaRPr lang="en-US"/>
        </a:p>
      </dgm:t>
    </dgm:pt>
    <dgm:pt modelId="{50F98E28-EA82-4AD2-A6F3-5BBEBDC858A7}" type="sibTrans" cxnId="{02ECB2B2-5E39-40F0-86F2-4A0837745A35}">
      <dgm:prSet/>
      <dgm:spPr/>
      <dgm:t>
        <a:bodyPr/>
        <a:lstStyle/>
        <a:p>
          <a:endParaRPr lang="en-US"/>
        </a:p>
      </dgm:t>
    </dgm:pt>
    <dgm:pt modelId="{44F2E4D1-AE8F-421B-B1D8-B222097AEE47}">
      <dgm:prSet custT="1"/>
      <dgm:spPr/>
      <dgm:t>
        <a:bodyPr/>
        <a:lstStyle/>
        <a:p>
          <a:r>
            <a:rPr lang="en-US" sz="2000" dirty="0">
              <a:latin typeface="Moon" panose="020B0604020202020204" charset="0"/>
            </a:rPr>
            <a:t>We work across Chorley, South RIBBLE, Preston and West </a:t>
          </a:r>
          <a:r>
            <a:rPr lang="en-US" sz="2000" dirty="0" err="1">
              <a:latin typeface="Moon" panose="020B0604020202020204" charset="0"/>
            </a:rPr>
            <a:t>Lancs</a:t>
          </a:r>
          <a:endParaRPr lang="en-US" sz="2000" dirty="0">
            <a:latin typeface="Moon" panose="020B0604020202020204" charset="0"/>
          </a:endParaRPr>
        </a:p>
      </dgm:t>
    </dgm:pt>
    <dgm:pt modelId="{7B8C0E6E-4873-4A0F-B9A0-7AA6EA7ADC65}" type="parTrans" cxnId="{C6B21CC7-E8CF-4FC0-B875-F210A9BC2404}">
      <dgm:prSet/>
      <dgm:spPr/>
      <dgm:t>
        <a:bodyPr/>
        <a:lstStyle/>
        <a:p>
          <a:endParaRPr lang="en-US"/>
        </a:p>
      </dgm:t>
    </dgm:pt>
    <dgm:pt modelId="{529FBC0F-C482-4F65-83D1-3533F8847FF9}" type="sibTrans" cxnId="{C6B21CC7-E8CF-4FC0-B875-F210A9BC2404}">
      <dgm:prSet/>
      <dgm:spPr/>
      <dgm:t>
        <a:bodyPr/>
        <a:lstStyle/>
        <a:p>
          <a:endParaRPr lang="en-US"/>
        </a:p>
      </dgm:t>
    </dgm:pt>
    <dgm:pt modelId="{75F83142-038E-448F-91B3-D6A1DFBEC1BC}">
      <dgm:prSet custT="1"/>
      <dgm:spPr/>
      <dgm:t>
        <a:bodyPr/>
        <a:lstStyle/>
        <a:p>
          <a:r>
            <a:rPr lang="en-US" sz="1800" dirty="0">
              <a:latin typeface="Moon" panose="020B0604020202020204" charset="0"/>
            </a:rPr>
            <a:t>Supporting CYP aged 5-18 across 56 settings: Primary, Secondary and Colleges. </a:t>
          </a:r>
        </a:p>
        <a:p>
          <a:endParaRPr lang="en-US" sz="2400" dirty="0">
            <a:latin typeface="Moon" panose="020B0604020202020204" charset="0"/>
          </a:endParaRPr>
        </a:p>
        <a:p>
          <a:endParaRPr lang="en-US" sz="2000" dirty="0">
            <a:latin typeface="Moon" panose="020B0604020202020204" charset="0"/>
          </a:endParaRPr>
        </a:p>
        <a:p>
          <a:endParaRPr lang="en-US" sz="2000" dirty="0">
            <a:latin typeface="Moon" panose="020B0604020202020204" charset="0"/>
          </a:endParaRPr>
        </a:p>
        <a:p>
          <a:r>
            <a:rPr lang="en-US" sz="2000" dirty="0">
              <a:latin typeface="Moon" panose="020B0604020202020204" charset="0"/>
            </a:rPr>
            <a:t>List available on website at:</a:t>
          </a:r>
          <a:endParaRPr lang="en-US" sz="2000" dirty="0">
            <a:solidFill>
              <a:srgbClr val="000000"/>
            </a:solidFill>
            <a:latin typeface="Moon"/>
            <a:cs typeface="Calibri"/>
            <a:hlinkClick xmlns:r="http://schemas.openxmlformats.org/officeDocument/2006/relationships" r:id="rId1"/>
          </a:endParaRPr>
        </a:p>
        <a:p>
          <a:r>
            <a:rPr lang="en-US" sz="2000" dirty="0">
              <a:solidFill>
                <a:srgbClr val="000000"/>
              </a:solidFill>
              <a:latin typeface="Moon"/>
              <a:cs typeface="Calibri"/>
              <a:hlinkClick xmlns:r="http://schemas.openxmlformats.org/officeDocument/2006/relationships" r:id="rId1"/>
            </a:rPr>
            <a:t>https://www.compass-uk.org/services/west-and-central-lancashire-mhsts/</a:t>
          </a:r>
          <a:endParaRPr lang="en-US" sz="2100" dirty="0"/>
        </a:p>
      </dgm:t>
    </dgm:pt>
    <dgm:pt modelId="{6B76354E-1253-402B-A95A-3A5CD3CE0E8C}" type="parTrans" cxnId="{CC240F93-F197-45A7-8B02-2785A9845ED7}">
      <dgm:prSet/>
      <dgm:spPr/>
      <dgm:t>
        <a:bodyPr/>
        <a:lstStyle/>
        <a:p>
          <a:endParaRPr lang="en-US"/>
        </a:p>
      </dgm:t>
    </dgm:pt>
    <dgm:pt modelId="{A3E03CD7-CA93-431F-893D-6CDD546A32EC}" type="sibTrans" cxnId="{CC240F93-F197-45A7-8B02-2785A9845ED7}">
      <dgm:prSet/>
      <dgm:spPr/>
      <dgm:t>
        <a:bodyPr/>
        <a:lstStyle/>
        <a:p>
          <a:endParaRPr lang="en-US"/>
        </a:p>
      </dgm:t>
    </dgm:pt>
    <dgm:pt modelId="{86B70E63-20D2-434B-A97E-69AE5385C782}" type="pres">
      <dgm:prSet presAssocID="{C56E65E4-1ADE-4FB4-A47A-E549B02398B3}" presName="vert0" presStyleCnt="0">
        <dgm:presLayoutVars>
          <dgm:dir/>
          <dgm:animOne val="branch"/>
          <dgm:animLvl val="lvl"/>
        </dgm:presLayoutVars>
      </dgm:prSet>
      <dgm:spPr/>
      <dgm:t>
        <a:bodyPr/>
        <a:lstStyle/>
        <a:p>
          <a:endParaRPr lang="en-GB"/>
        </a:p>
      </dgm:t>
    </dgm:pt>
    <dgm:pt modelId="{42B1EA78-C69A-4C8A-B6FA-A785BE9EB4F8}" type="pres">
      <dgm:prSet presAssocID="{3DC1D36E-51AD-482B-BEAE-7D8126B8D33F}" presName="thickLine" presStyleLbl="alignNode1" presStyleIdx="0" presStyleCnt="3" custLinFactNeighborY="-29820"/>
      <dgm:spPr/>
    </dgm:pt>
    <dgm:pt modelId="{3BCF5008-D02A-457D-8FEB-9D6DEF3EF59E}" type="pres">
      <dgm:prSet presAssocID="{3DC1D36E-51AD-482B-BEAE-7D8126B8D33F}" presName="horz1" presStyleCnt="0"/>
      <dgm:spPr/>
    </dgm:pt>
    <dgm:pt modelId="{5E193197-C993-49B6-9578-00F5A3AF5B90}" type="pres">
      <dgm:prSet presAssocID="{3DC1D36E-51AD-482B-BEAE-7D8126B8D33F}" presName="tx1" presStyleLbl="revTx" presStyleIdx="0" presStyleCnt="3" custLinFactNeighborY="-36529"/>
      <dgm:spPr/>
      <dgm:t>
        <a:bodyPr/>
        <a:lstStyle/>
        <a:p>
          <a:endParaRPr lang="en-GB"/>
        </a:p>
      </dgm:t>
    </dgm:pt>
    <dgm:pt modelId="{0394F871-1B27-4DE8-9C1E-A4868307790F}" type="pres">
      <dgm:prSet presAssocID="{3DC1D36E-51AD-482B-BEAE-7D8126B8D33F}" presName="vert1" presStyleCnt="0"/>
      <dgm:spPr/>
    </dgm:pt>
    <dgm:pt modelId="{AFB3A8D6-AC35-4455-A654-2D5AFF1E9A04}" type="pres">
      <dgm:prSet presAssocID="{44F2E4D1-AE8F-421B-B1D8-B222097AEE47}" presName="thickLine" presStyleLbl="alignNode1" presStyleIdx="1" presStyleCnt="3"/>
      <dgm:spPr/>
    </dgm:pt>
    <dgm:pt modelId="{4C2B3AA6-1779-4D7B-8F39-38B5A3ABC350}" type="pres">
      <dgm:prSet presAssocID="{44F2E4D1-AE8F-421B-B1D8-B222097AEE47}" presName="horz1" presStyleCnt="0"/>
      <dgm:spPr/>
    </dgm:pt>
    <dgm:pt modelId="{F4BF40AC-D319-4825-A584-36C75A21586D}" type="pres">
      <dgm:prSet presAssocID="{44F2E4D1-AE8F-421B-B1D8-B222097AEE47}" presName="tx1" presStyleLbl="revTx" presStyleIdx="1" presStyleCnt="3"/>
      <dgm:spPr/>
      <dgm:t>
        <a:bodyPr/>
        <a:lstStyle/>
        <a:p>
          <a:endParaRPr lang="en-GB"/>
        </a:p>
      </dgm:t>
    </dgm:pt>
    <dgm:pt modelId="{659C02B6-5F13-4D30-8F11-672D8800B73E}" type="pres">
      <dgm:prSet presAssocID="{44F2E4D1-AE8F-421B-B1D8-B222097AEE47}" presName="vert1" presStyleCnt="0"/>
      <dgm:spPr/>
    </dgm:pt>
    <dgm:pt modelId="{CD26F54B-A299-4009-AAFC-33D2EBDA0D34}" type="pres">
      <dgm:prSet presAssocID="{75F83142-038E-448F-91B3-D6A1DFBEC1BC}" presName="thickLine" presStyleLbl="alignNode1" presStyleIdx="2" presStyleCnt="3"/>
      <dgm:spPr/>
    </dgm:pt>
    <dgm:pt modelId="{628DC63B-CCD3-4DD8-8F08-5EC566BDBFBA}" type="pres">
      <dgm:prSet presAssocID="{75F83142-038E-448F-91B3-D6A1DFBEC1BC}" presName="horz1" presStyleCnt="0"/>
      <dgm:spPr/>
    </dgm:pt>
    <dgm:pt modelId="{9D5686AB-2F20-426E-9C9D-84E0F78AECB9}" type="pres">
      <dgm:prSet presAssocID="{75F83142-038E-448F-91B3-D6A1DFBEC1BC}" presName="tx1" presStyleLbl="revTx" presStyleIdx="2" presStyleCnt="3"/>
      <dgm:spPr/>
      <dgm:t>
        <a:bodyPr/>
        <a:lstStyle/>
        <a:p>
          <a:endParaRPr lang="en-GB"/>
        </a:p>
      </dgm:t>
    </dgm:pt>
    <dgm:pt modelId="{183F38F3-8623-42F8-B286-CA75465DC13A}" type="pres">
      <dgm:prSet presAssocID="{75F83142-038E-448F-91B3-D6A1DFBEC1BC}" presName="vert1" presStyleCnt="0"/>
      <dgm:spPr/>
    </dgm:pt>
  </dgm:ptLst>
  <dgm:cxnLst>
    <dgm:cxn modelId="{C6B21CC7-E8CF-4FC0-B875-F210A9BC2404}" srcId="{C56E65E4-1ADE-4FB4-A47A-E549B02398B3}" destId="{44F2E4D1-AE8F-421B-B1D8-B222097AEE47}" srcOrd="1" destOrd="0" parTransId="{7B8C0E6E-4873-4A0F-B9A0-7AA6EA7ADC65}" sibTransId="{529FBC0F-C482-4F65-83D1-3533F8847FF9}"/>
    <dgm:cxn modelId="{9B866EF0-E5F2-41FC-870D-AB34B9AEFCC6}" type="presOf" srcId="{C56E65E4-1ADE-4FB4-A47A-E549B02398B3}" destId="{86B70E63-20D2-434B-A97E-69AE5385C782}" srcOrd="0" destOrd="0" presId="urn:microsoft.com/office/officeart/2008/layout/LinedList"/>
    <dgm:cxn modelId="{CC240F93-F197-45A7-8B02-2785A9845ED7}" srcId="{C56E65E4-1ADE-4FB4-A47A-E549B02398B3}" destId="{75F83142-038E-448F-91B3-D6A1DFBEC1BC}" srcOrd="2" destOrd="0" parTransId="{6B76354E-1253-402B-A95A-3A5CD3CE0E8C}" sibTransId="{A3E03CD7-CA93-431F-893D-6CDD546A32EC}"/>
    <dgm:cxn modelId="{0F01E1BC-292E-4F73-B941-15D81042C09F}" type="presOf" srcId="{44F2E4D1-AE8F-421B-B1D8-B222097AEE47}" destId="{F4BF40AC-D319-4825-A584-36C75A21586D}" srcOrd="0" destOrd="0" presId="urn:microsoft.com/office/officeart/2008/layout/LinedList"/>
    <dgm:cxn modelId="{02ECB2B2-5E39-40F0-86F2-4A0837745A35}" srcId="{C56E65E4-1ADE-4FB4-A47A-E549B02398B3}" destId="{3DC1D36E-51AD-482B-BEAE-7D8126B8D33F}" srcOrd="0" destOrd="0" parTransId="{DAB0FF37-3D8D-4A6D-8227-1B99696DBFB0}" sibTransId="{50F98E28-EA82-4AD2-A6F3-5BBEBDC858A7}"/>
    <dgm:cxn modelId="{AA63259E-5FCF-476C-8C90-2742D329F98E}" type="presOf" srcId="{75F83142-038E-448F-91B3-D6A1DFBEC1BC}" destId="{9D5686AB-2F20-426E-9C9D-84E0F78AECB9}" srcOrd="0" destOrd="0" presId="urn:microsoft.com/office/officeart/2008/layout/LinedList"/>
    <dgm:cxn modelId="{F10A23DB-2300-444D-844A-206631195FD6}" type="presOf" srcId="{3DC1D36E-51AD-482B-BEAE-7D8126B8D33F}" destId="{5E193197-C993-49B6-9578-00F5A3AF5B90}" srcOrd="0" destOrd="0" presId="urn:microsoft.com/office/officeart/2008/layout/LinedList"/>
    <dgm:cxn modelId="{FCC16B1A-1B4D-480A-9017-D2CAED1BE980}" type="presParOf" srcId="{86B70E63-20D2-434B-A97E-69AE5385C782}" destId="{42B1EA78-C69A-4C8A-B6FA-A785BE9EB4F8}" srcOrd="0" destOrd="0" presId="urn:microsoft.com/office/officeart/2008/layout/LinedList"/>
    <dgm:cxn modelId="{496D9926-BC3F-4610-8EF7-6CC8C49635F7}" type="presParOf" srcId="{86B70E63-20D2-434B-A97E-69AE5385C782}" destId="{3BCF5008-D02A-457D-8FEB-9D6DEF3EF59E}" srcOrd="1" destOrd="0" presId="urn:microsoft.com/office/officeart/2008/layout/LinedList"/>
    <dgm:cxn modelId="{DDB67F27-B7B2-4D74-87C8-91FA2184EDB6}" type="presParOf" srcId="{3BCF5008-D02A-457D-8FEB-9D6DEF3EF59E}" destId="{5E193197-C993-49B6-9578-00F5A3AF5B90}" srcOrd="0" destOrd="0" presId="urn:microsoft.com/office/officeart/2008/layout/LinedList"/>
    <dgm:cxn modelId="{FF35C64E-E067-4BFB-90D3-632BA9681C00}" type="presParOf" srcId="{3BCF5008-D02A-457D-8FEB-9D6DEF3EF59E}" destId="{0394F871-1B27-4DE8-9C1E-A4868307790F}" srcOrd="1" destOrd="0" presId="urn:microsoft.com/office/officeart/2008/layout/LinedList"/>
    <dgm:cxn modelId="{D610994C-ECE6-417D-953E-4433C94BFB3B}" type="presParOf" srcId="{86B70E63-20D2-434B-A97E-69AE5385C782}" destId="{AFB3A8D6-AC35-4455-A654-2D5AFF1E9A04}" srcOrd="2" destOrd="0" presId="urn:microsoft.com/office/officeart/2008/layout/LinedList"/>
    <dgm:cxn modelId="{10E5799A-3943-45D1-B4FA-5978816B6F85}" type="presParOf" srcId="{86B70E63-20D2-434B-A97E-69AE5385C782}" destId="{4C2B3AA6-1779-4D7B-8F39-38B5A3ABC350}" srcOrd="3" destOrd="0" presId="urn:microsoft.com/office/officeart/2008/layout/LinedList"/>
    <dgm:cxn modelId="{98A85A36-CAFD-4AE5-8EC9-5CCFB58BC26D}" type="presParOf" srcId="{4C2B3AA6-1779-4D7B-8F39-38B5A3ABC350}" destId="{F4BF40AC-D319-4825-A584-36C75A21586D}" srcOrd="0" destOrd="0" presId="urn:microsoft.com/office/officeart/2008/layout/LinedList"/>
    <dgm:cxn modelId="{7F2BD24C-EA27-4516-B3A7-3AAB1D353F78}" type="presParOf" srcId="{4C2B3AA6-1779-4D7B-8F39-38B5A3ABC350}" destId="{659C02B6-5F13-4D30-8F11-672D8800B73E}" srcOrd="1" destOrd="0" presId="urn:microsoft.com/office/officeart/2008/layout/LinedList"/>
    <dgm:cxn modelId="{DED469B6-7A6A-495C-8E15-91950DB6C0D9}" type="presParOf" srcId="{86B70E63-20D2-434B-A97E-69AE5385C782}" destId="{CD26F54B-A299-4009-AAFC-33D2EBDA0D34}" srcOrd="4" destOrd="0" presId="urn:microsoft.com/office/officeart/2008/layout/LinedList"/>
    <dgm:cxn modelId="{85F48086-842F-43BC-965A-443213E3CB5C}" type="presParOf" srcId="{86B70E63-20D2-434B-A97E-69AE5385C782}" destId="{628DC63B-CCD3-4DD8-8F08-5EC566BDBFBA}" srcOrd="5" destOrd="0" presId="urn:microsoft.com/office/officeart/2008/layout/LinedList"/>
    <dgm:cxn modelId="{96F611AC-FA9E-4F80-BA81-907B2B5C841D}" type="presParOf" srcId="{628DC63B-CCD3-4DD8-8F08-5EC566BDBFBA}" destId="{9D5686AB-2F20-426E-9C9D-84E0F78AECB9}" srcOrd="0" destOrd="0" presId="urn:microsoft.com/office/officeart/2008/layout/LinedList"/>
    <dgm:cxn modelId="{12485159-DD4D-49F1-B6A2-536D4D8DC444}" type="presParOf" srcId="{628DC63B-CCD3-4DD8-8F08-5EC566BDBFBA}" destId="{183F38F3-8623-42F8-B286-CA75465DC13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5D0FA1-7FCD-45B9-BB8E-5D7FF8DCD4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9B9B904-DE08-4BFB-B64F-279D193CF160}">
      <dgm:prSet/>
      <dgm:spPr/>
      <dgm:t>
        <a:bodyPr/>
        <a:lstStyle/>
        <a:p>
          <a:r>
            <a:rPr lang="en-GB"/>
            <a:t>We </a:t>
          </a:r>
          <a:r>
            <a:rPr lang="en-GB" b="0" i="0"/>
            <a:t>deliver brief evidence-based interventions (6-8 session) for mild-to-moderate mental </a:t>
          </a:r>
          <a:r>
            <a:rPr lang="en-GB"/>
            <a:t>health difficulties (1:1, parent-led or groups)</a:t>
          </a:r>
          <a:endParaRPr lang="en-US"/>
        </a:p>
      </dgm:t>
    </dgm:pt>
    <dgm:pt modelId="{CB6DA725-6CC1-40E4-9426-3A7CA72F549E}" type="parTrans" cxnId="{4940BDE8-9993-41B0-9591-0E820D3B4F55}">
      <dgm:prSet/>
      <dgm:spPr/>
      <dgm:t>
        <a:bodyPr/>
        <a:lstStyle/>
        <a:p>
          <a:endParaRPr lang="en-US"/>
        </a:p>
      </dgm:t>
    </dgm:pt>
    <dgm:pt modelId="{A2B2EE64-BEBE-4B8A-98FA-9E872FDD6D96}" type="sibTrans" cxnId="{4940BDE8-9993-41B0-9591-0E820D3B4F55}">
      <dgm:prSet/>
      <dgm:spPr/>
      <dgm:t>
        <a:bodyPr/>
        <a:lstStyle/>
        <a:p>
          <a:endParaRPr lang="en-US"/>
        </a:p>
      </dgm:t>
    </dgm:pt>
    <dgm:pt modelId="{DCF022C0-2E7A-45ED-A521-E96FD5281199}">
      <dgm:prSet/>
      <dgm:spPr/>
      <dgm:t>
        <a:bodyPr/>
        <a:lstStyle/>
        <a:p>
          <a:r>
            <a:rPr lang="en-GB" b="0" i="0"/>
            <a:t>We support the </a:t>
          </a:r>
          <a:r>
            <a:rPr lang="en-GB" b="0" i="0" u="sng">
              <a:hlinkClick xmlns:r="http://schemas.openxmlformats.org/officeDocument/2006/relationships" r:id="rId1"/>
            </a:rPr>
            <a:t>senior mental health lead</a:t>
          </a:r>
          <a:r>
            <a:rPr lang="en-GB" b="0" i="0"/>
            <a:t> (where established) in each school or college to introduce or develop their </a:t>
          </a:r>
          <a:r>
            <a:rPr lang="en-GB" b="0" i="0" u="sng">
              <a:hlinkClick xmlns:r="http://schemas.openxmlformats.org/officeDocument/2006/relationships" r:id="rId2"/>
            </a:rPr>
            <a:t>whole school or college approach</a:t>
          </a:r>
          <a:r>
            <a:rPr lang="en-GB" b="0" i="0"/>
            <a:t> </a:t>
          </a:r>
          <a:endParaRPr lang="en-US"/>
        </a:p>
      </dgm:t>
    </dgm:pt>
    <dgm:pt modelId="{BFF3E7C3-E417-4729-8462-FDA20B3DA21C}" type="parTrans" cxnId="{E3FF58C6-211F-4F5F-BB74-C83ED3E5A0D5}">
      <dgm:prSet/>
      <dgm:spPr/>
      <dgm:t>
        <a:bodyPr/>
        <a:lstStyle/>
        <a:p>
          <a:endParaRPr lang="en-US"/>
        </a:p>
      </dgm:t>
    </dgm:pt>
    <dgm:pt modelId="{0D30C7E7-8956-4C8C-B155-C5DF51F072ED}" type="sibTrans" cxnId="{E3FF58C6-211F-4F5F-BB74-C83ED3E5A0D5}">
      <dgm:prSet/>
      <dgm:spPr/>
      <dgm:t>
        <a:bodyPr/>
        <a:lstStyle/>
        <a:p>
          <a:endParaRPr lang="en-US"/>
        </a:p>
      </dgm:t>
    </dgm:pt>
    <dgm:pt modelId="{860E3DA4-E4A9-4D11-9655-6C64A93B235E}">
      <dgm:prSet/>
      <dgm:spPr/>
      <dgm:t>
        <a:bodyPr/>
        <a:lstStyle/>
        <a:p>
          <a:r>
            <a:rPr lang="en-GB" b="0" i="0"/>
            <a:t>We give timely advise to school and college staff and liaise with external specialist service to help children and young people to get the right support at the right time to enable them to stay in education.</a:t>
          </a:r>
          <a:endParaRPr lang="en-US"/>
        </a:p>
      </dgm:t>
    </dgm:pt>
    <dgm:pt modelId="{9C8033DA-B409-4FB2-8B2A-CE00E5A42CE9}" type="parTrans" cxnId="{7710A585-F4E2-4A0A-835C-A2E6C2DEF2CB}">
      <dgm:prSet/>
      <dgm:spPr/>
      <dgm:t>
        <a:bodyPr/>
        <a:lstStyle/>
        <a:p>
          <a:endParaRPr lang="en-US"/>
        </a:p>
      </dgm:t>
    </dgm:pt>
    <dgm:pt modelId="{97DC3084-A8A5-4CEB-8E58-42138F4757F8}" type="sibTrans" cxnId="{7710A585-F4E2-4A0A-835C-A2E6C2DEF2CB}">
      <dgm:prSet/>
      <dgm:spPr/>
      <dgm:t>
        <a:bodyPr/>
        <a:lstStyle/>
        <a:p>
          <a:endParaRPr lang="en-US"/>
        </a:p>
      </dgm:t>
    </dgm:pt>
    <dgm:pt modelId="{D8DD0CE6-58EC-4A3E-89BB-57BE7DF5DFF2}" type="pres">
      <dgm:prSet presAssocID="{165D0FA1-7FCD-45B9-BB8E-5D7FF8DCD43E}" presName="hierChild1" presStyleCnt="0">
        <dgm:presLayoutVars>
          <dgm:chPref val="1"/>
          <dgm:dir/>
          <dgm:animOne val="branch"/>
          <dgm:animLvl val="lvl"/>
          <dgm:resizeHandles/>
        </dgm:presLayoutVars>
      </dgm:prSet>
      <dgm:spPr/>
      <dgm:t>
        <a:bodyPr/>
        <a:lstStyle/>
        <a:p>
          <a:endParaRPr lang="en-GB"/>
        </a:p>
      </dgm:t>
    </dgm:pt>
    <dgm:pt modelId="{BD41A969-94CF-416F-9840-0F720F46AAF9}" type="pres">
      <dgm:prSet presAssocID="{19B9B904-DE08-4BFB-B64F-279D193CF160}" presName="hierRoot1" presStyleCnt="0"/>
      <dgm:spPr/>
    </dgm:pt>
    <dgm:pt modelId="{21626C66-5ACB-4C3F-B9F1-4AD6E92A223F}" type="pres">
      <dgm:prSet presAssocID="{19B9B904-DE08-4BFB-B64F-279D193CF160}" presName="composite" presStyleCnt="0"/>
      <dgm:spPr/>
    </dgm:pt>
    <dgm:pt modelId="{9269CD3F-3627-4818-8F2B-AB0E54AB7043}" type="pres">
      <dgm:prSet presAssocID="{19B9B904-DE08-4BFB-B64F-279D193CF160}" presName="background" presStyleLbl="node0" presStyleIdx="0" presStyleCnt="3"/>
      <dgm:spPr/>
    </dgm:pt>
    <dgm:pt modelId="{031E8A51-04C4-4087-8EA0-0A88C30EE6AC}" type="pres">
      <dgm:prSet presAssocID="{19B9B904-DE08-4BFB-B64F-279D193CF160}" presName="text" presStyleLbl="fgAcc0" presStyleIdx="0" presStyleCnt="3">
        <dgm:presLayoutVars>
          <dgm:chPref val="3"/>
        </dgm:presLayoutVars>
      </dgm:prSet>
      <dgm:spPr/>
      <dgm:t>
        <a:bodyPr/>
        <a:lstStyle/>
        <a:p>
          <a:endParaRPr lang="en-GB"/>
        </a:p>
      </dgm:t>
    </dgm:pt>
    <dgm:pt modelId="{362C865D-5F0E-46C7-93CE-B24523B58913}" type="pres">
      <dgm:prSet presAssocID="{19B9B904-DE08-4BFB-B64F-279D193CF160}" presName="hierChild2" presStyleCnt="0"/>
      <dgm:spPr/>
    </dgm:pt>
    <dgm:pt modelId="{292015EF-5FF2-4400-AE96-45E3A2EC14BB}" type="pres">
      <dgm:prSet presAssocID="{DCF022C0-2E7A-45ED-A521-E96FD5281199}" presName="hierRoot1" presStyleCnt="0"/>
      <dgm:spPr/>
    </dgm:pt>
    <dgm:pt modelId="{63544D8B-D084-40CF-8AA9-0CB9C4D33094}" type="pres">
      <dgm:prSet presAssocID="{DCF022C0-2E7A-45ED-A521-E96FD5281199}" presName="composite" presStyleCnt="0"/>
      <dgm:spPr/>
    </dgm:pt>
    <dgm:pt modelId="{39102E4F-3306-4D92-A228-2DD040D90335}" type="pres">
      <dgm:prSet presAssocID="{DCF022C0-2E7A-45ED-A521-E96FD5281199}" presName="background" presStyleLbl="node0" presStyleIdx="1" presStyleCnt="3"/>
      <dgm:spPr/>
    </dgm:pt>
    <dgm:pt modelId="{820DA3CC-AA14-4D65-8856-605056B31F11}" type="pres">
      <dgm:prSet presAssocID="{DCF022C0-2E7A-45ED-A521-E96FD5281199}" presName="text" presStyleLbl="fgAcc0" presStyleIdx="1" presStyleCnt="3">
        <dgm:presLayoutVars>
          <dgm:chPref val="3"/>
        </dgm:presLayoutVars>
      </dgm:prSet>
      <dgm:spPr/>
      <dgm:t>
        <a:bodyPr/>
        <a:lstStyle/>
        <a:p>
          <a:endParaRPr lang="en-GB"/>
        </a:p>
      </dgm:t>
    </dgm:pt>
    <dgm:pt modelId="{3994D26B-DFD2-4D1A-AFEC-12887C0EB8CB}" type="pres">
      <dgm:prSet presAssocID="{DCF022C0-2E7A-45ED-A521-E96FD5281199}" presName="hierChild2" presStyleCnt="0"/>
      <dgm:spPr/>
    </dgm:pt>
    <dgm:pt modelId="{2D3B7EB7-AC51-4FB0-B942-919FB8AD61E5}" type="pres">
      <dgm:prSet presAssocID="{860E3DA4-E4A9-4D11-9655-6C64A93B235E}" presName="hierRoot1" presStyleCnt="0"/>
      <dgm:spPr/>
    </dgm:pt>
    <dgm:pt modelId="{D4F813C3-E338-475F-88EF-BD91301DD3F8}" type="pres">
      <dgm:prSet presAssocID="{860E3DA4-E4A9-4D11-9655-6C64A93B235E}" presName="composite" presStyleCnt="0"/>
      <dgm:spPr/>
    </dgm:pt>
    <dgm:pt modelId="{18C3D23B-B58E-43CF-887A-C610B7C7E8E8}" type="pres">
      <dgm:prSet presAssocID="{860E3DA4-E4A9-4D11-9655-6C64A93B235E}" presName="background" presStyleLbl="node0" presStyleIdx="2" presStyleCnt="3"/>
      <dgm:spPr/>
    </dgm:pt>
    <dgm:pt modelId="{0CFEC3E5-31AD-4F09-9452-0FF1D6C2E980}" type="pres">
      <dgm:prSet presAssocID="{860E3DA4-E4A9-4D11-9655-6C64A93B235E}" presName="text" presStyleLbl="fgAcc0" presStyleIdx="2" presStyleCnt="3">
        <dgm:presLayoutVars>
          <dgm:chPref val="3"/>
        </dgm:presLayoutVars>
      </dgm:prSet>
      <dgm:spPr/>
      <dgm:t>
        <a:bodyPr/>
        <a:lstStyle/>
        <a:p>
          <a:endParaRPr lang="en-GB"/>
        </a:p>
      </dgm:t>
    </dgm:pt>
    <dgm:pt modelId="{50A07B5C-CF49-4467-9379-CD6D6C744B00}" type="pres">
      <dgm:prSet presAssocID="{860E3DA4-E4A9-4D11-9655-6C64A93B235E}" presName="hierChild2" presStyleCnt="0"/>
      <dgm:spPr/>
    </dgm:pt>
  </dgm:ptLst>
  <dgm:cxnLst>
    <dgm:cxn modelId="{8F7B4816-325A-4062-B7EE-F1ABF533EBD5}" type="presOf" srcId="{860E3DA4-E4A9-4D11-9655-6C64A93B235E}" destId="{0CFEC3E5-31AD-4F09-9452-0FF1D6C2E980}" srcOrd="0" destOrd="0" presId="urn:microsoft.com/office/officeart/2005/8/layout/hierarchy1"/>
    <dgm:cxn modelId="{E3FF58C6-211F-4F5F-BB74-C83ED3E5A0D5}" srcId="{165D0FA1-7FCD-45B9-BB8E-5D7FF8DCD43E}" destId="{DCF022C0-2E7A-45ED-A521-E96FD5281199}" srcOrd="1" destOrd="0" parTransId="{BFF3E7C3-E417-4729-8462-FDA20B3DA21C}" sibTransId="{0D30C7E7-8956-4C8C-B155-C5DF51F072ED}"/>
    <dgm:cxn modelId="{344CE3BA-0F37-4989-94F9-2C6AC296E101}" type="presOf" srcId="{165D0FA1-7FCD-45B9-BB8E-5D7FF8DCD43E}" destId="{D8DD0CE6-58EC-4A3E-89BB-57BE7DF5DFF2}" srcOrd="0" destOrd="0" presId="urn:microsoft.com/office/officeart/2005/8/layout/hierarchy1"/>
    <dgm:cxn modelId="{FAB2726C-9D15-4EEB-ACDF-2E9AAC75D7F8}" type="presOf" srcId="{19B9B904-DE08-4BFB-B64F-279D193CF160}" destId="{031E8A51-04C4-4087-8EA0-0A88C30EE6AC}" srcOrd="0" destOrd="0" presId="urn:microsoft.com/office/officeart/2005/8/layout/hierarchy1"/>
    <dgm:cxn modelId="{6A623A26-33AE-4B72-B735-242335469E14}" type="presOf" srcId="{DCF022C0-2E7A-45ED-A521-E96FD5281199}" destId="{820DA3CC-AA14-4D65-8856-605056B31F11}" srcOrd="0" destOrd="0" presId="urn:microsoft.com/office/officeart/2005/8/layout/hierarchy1"/>
    <dgm:cxn modelId="{7710A585-F4E2-4A0A-835C-A2E6C2DEF2CB}" srcId="{165D0FA1-7FCD-45B9-BB8E-5D7FF8DCD43E}" destId="{860E3DA4-E4A9-4D11-9655-6C64A93B235E}" srcOrd="2" destOrd="0" parTransId="{9C8033DA-B409-4FB2-8B2A-CE00E5A42CE9}" sibTransId="{97DC3084-A8A5-4CEB-8E58-42138F4757F8}"/>
    <dgm:cxn modelId="{4940BDE8-9993-41B0-9591-0E820D3B4F55}" srcId="{165D0FA1-7FCD-45B9-BB8E-5D7FF8DCD43E}" destId="{19B9B904-DE08-4BFB-B64F-279D193CF160}" srcOrd="0" destOrd="0" parTransId="{CB6DA725-6CC1-40E4-9426-3A7CA72F549E}" sibTransId="{A2B2EE64-BEBE-4B8A-98FA-9E872FDD6D96}"/>
    <dgm:cxn modelId="{9E1697DD-4262-4103-8388-52C896D1998D}" type="presParOf" srcId="{D8DD0CE6-58EC-4A3E-89BB-57BE7DF5DFF2}" destId="{BD41A969-94CF-416F-9840-0F720F46AAF9}" srcOrd="0" destOrd="0" presId="urn:microsoft.com/office/officeart/2005/8/layout/hierarchy1"/>
    <dgm:cxn modelId="{827D0823-A28C-4118-AD77-AB422CD6618C}" type="presParOf" srcId="{BD41A969-94CF-416F-9840-0F720F46AAF9}" destId="{21626C66-5ACB-4C3F-B9F1-4AD6E92A223F}" srcOrd="0" destOrd="0" presId="urn:microsoft.com/office/officeart/2005/8/layout/hierarchy1"/>
    <dgm:cxn modelId="{D422BB17-9A10-44BE-AC13-EA2792ECCE3B}" type="presParOf" srcId="{21626C66-5ACB-4C3F-B9F1-4AD6E92A223F}" destId="{9269CD3F-3627-4818-8F2B-AB0E54AB7043}" srcOrd="0" destOrd="0" presId="urn:microsoft.com/office/officeart/2005/8/layout/hierarchy1"/>
    <dgm:cxn modelId="{BDCF0395-2301-4CE6-8966-E9827079CC97}" type="presParOf" srcId="{21626C66-5ACB-4C3F-B9F1-4AD6E92A223F}" destId="{031E8A51-04C4-4087-8EA0-0A88C30EE6AC}" srcOrd="1" destOrd="0" presId="urn:microsoft.com/office/officeart/2005/8/layout/hierarchy1"/>
    <dgm:cxn modelId="{BBB3606A-9C68-44D1-8A2A-1FB4425B2393}" type="presParOf" srcId="{BD41A969-94CF-416F-9840-0F720F46AAF9}" destId="{362C865D-5F0E-46C7-93CE-B24523B58913}" srcOrd="1" destOrd="0" presId="urn:microsoft.com/office/officeart/2005/8/layout/hierarchy1"/>
    <dgm:cxn modelId="{BE7721E6-5294-497E-9A27-6DFF31B83D39}" type="presParOf" srcId="{D8DD0CE6-58EC-4A3E-89BB-57BE7DF5DFF2}" destId="{292015EF-5FF2-4400-AE96-45E3A2EC14BB}" srcOrd="1" destOrd="0" presId="urn:microsoft.com/office/officeart/2005/8/layout/hierarchy1"/>
    <dgm:cxn modelId="{3740ADF5-64B3-4EC5-AB0E-5B32035BC4F1}" type="presParOf" srcId="{292015EF-5FF2-4400-AE96-45E3A2EC14BB}" destId="{63544D8B-D084-40CF-8AA9-0CB9C4D33094}" srcOrd="0" destOrd="0" presId="urn:microsoft.com/office/officeart/2005/8/layout/hierarchy1"/>
    <dgm:cxn modelId="{5501D50F-E70B-4884-89A8-89C3F8193CE2}" type="presParOf" srcId="{63544D8B-D084-40CF-8AA9-0CB9C4D33094}" destId="{39102E4F-3306-4D92-A228-2DD040D90335}" srcOrd="0" destOrd="0" presId="urn:microsoft.com/office/officeart/2005/8/layout/hierarchy1"/>
    <dgm:cxn modelId="{7485435A-E2F3-4362-9462-ABCEDF2F90C6}" type="presParOf" srcId="{63544D8B-D084-40CF-8AA9-0CB9C4D33094}" destId="{820DA3CC-AA14-4D65-8856-605056B31F11}" srcOrd="1" destOrd="0" presId="urn:microsoft.com/office/officeart/2005/8/layout/hierarchy1"/>
    <dgm:cxn modelId="{95471B48-34BE-45D0-8C1A-23C74AA37C2D}" type="presParOf" srcId="{292015EF-5FF2-4400-AE96-45E3A2EC14BB}" destId="{3994D26B-DFD2-4D1A-AFEC-12887C0EB8CB}" srcOrd="1" destOrd="0" presId="urn:microsoft.com/office/officeart/2005/8/layout/hierarchy1"/>
    <dgm:cxn modelId="{F16790F6-9847-4C39-8C99-878C1B424D75}" type="presParOf" srcId="{D8DD0CE6-58EC-4A3E-89BB-57BE7DF5DFF2}" destId="{2D3B7EB7-AC51-4FB0-B942-919FB8AD61E5}" srcOrd="2" destOrd="0" presId="urn:microsoft.com/office/officeart/2005/8/layout/hierarchy1"/>
    <dgm:cxn modelId="{8E736B29-F305-4A63-B308-26FDFEFEAAEF}" type="presParOf" srcId="{2D3B7EB7-AC51-4FB0-B942-919FB8AD61E5}" destId="{D4F813C3-E338-475F-88EF-BD91301DD3F8}" srcOrd="0" destOrd="0" presId="urn:microsoft.com/office/officeart/2005/8/layout/hierarchy1"/>
    <dgm:cxn modelId="{9FAD65B1-D595-4092-88F5-C61D321C53DF}" type="presParOf" srcId="{D4F813C3-E338-475F-88EF-BD91301DD3F8}" destId="{18C3D23B-B58E-43CF-887A-C610B7C7E8E8}" srcOrd="0" destOrd="0" presId="urn:microsoft.com/office/officeart/2005/8/layout/hierarchy1"/>
    <dgm:cxn modelId="{C3FA45FE-A4F4-4841-9716-739E571C2333}" type="presParOf" srcId="{D4F813C3-E338-475F-88EF-BD91301DD3F8}" destId="{0CFEC3E5-31AD-4F09-9452-0FF1D6C2E980}" srcOrd="1" destOrd="0" presId="urn:microsoft.com/office/officeart/2005/8/layout/hierarchy1"/>
    <dgm:cxn modelId="{3DF74FCF-9099-4967-81B2-FFA6580150E4}" type="presParOf" srcId="{2D3B7EB7-AC51-4FB0-B942-919FB8AD61E5}" destId="{50A07B5C-CF49-4467-9379-CD6D6C744B0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5427"/>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4" y="0"/>
            <a:ext cx="2945659" cy="495427"/>
          </a:xfrm>
          <a:prstGeom prst="rect">
            <a:avLst/>
          </a:prstGeom>
        </p:spPr>
        <p:txBody>
          <a:bodyPr vert="horz" lIns="91440" tIns="45720" rIns="91440" bIns="45720" rtlCol="0"/>
          <a:lstStyle>
            <a:lvl1pPr algn="r">
              <a:defRPr sz="1200"/>
            </a:lvl1pPr>
          </a:lstStyle>
          <a:p>
            <a:fld id="{3481100C-D7EF-4ED2-AD84-2B7A096842A2}" type="datetimeFigureOut">
              <a:rPr lang="en-GB" smtClean="0"/>
              <a:t>27/01/2023</a:t>
            </a:fld>
            <a:endParaRPr lang="en-GB" dirty="0"/>
          </a:p>
        </p:txBody>
      </p:sp>
      <p:sp>
        <p:nvSpPr>
          <p:cNvPr id="4" name="Footer Placeholder 3"/>
          <p:cNvSpPr>
            <a:spLocks noGrp="1"/>
          </p:cNvSpPr>
          <p:nvPr>
            <p:ph type="ftr" sz="quarter" idx="2"/>
          </p:nvPr>
        </p:nvSpPr>
        <p:spPr>
          <a:xfrm>
            <a:off x="1" y="9378824"/>
            <a:ext cx="2945659" cy="49542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4" y="9378824"/>
            <a:ext cx="2945659" cy="495426"/>
          </a:xfrm>
          <a:prstGeom prst="rect">
            <a:avLst/>
          </a:prstGeom>
        </p:spPr>
        <p:txBody>
          <a:bodyPr vert="horz" lIns="91440" tIns="45720" rIns="91440" bIns="45720" rtlCol="0" anchor="b"/>
          <a:lstStyle>
            <a:lvl1pPr algn="r">
              <a:defRPr sz="1200"/>
            </a:lvl1pPr>
          </a:lstStyle>
          <a:p>
            <a:fld id="{EE64ED84-4E2D-4F82-AD66-C32E8AFB9B5A}" type="slidenum">
              <a:rPr lang="en-GB" smtClean="0"/>
              <a:t>‹#›</a:t>
            </a:fld>
            <a:endParaRPr lang="en-GB" dirty="0"/>
          </a:p>
        </p:txBody>
      </p:sp>
    </p:spTree>
    <p:extLst>
      <p:ext uri="{BB962C8B-B14F-4D97-AF65-F5344CB8AC3E}">
        <p14:creationId xmlns:p14="http://schemas.microsoft.com/office/powerpoint/2010/main" val="1999068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576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1"/>
            <a:ext cx="2946400" cy="495765"/>
          </a:xfrm>
          <a:prstGeom prst="rect">
            <a:avLst/>
          </a:prstGeom>
        </p:spPr>
        <p:txBody>
          <a:bodyPr vert="horz" lIns="91440" tIns="45720" rIns="91440" bIns="45720" rtlCol="0"/>
          <a:lstStyle>
            <a:lvl1pPr algn="r">
              <a:defRPr sz="1200"/>
            </a:lvl1pPr>
          </a:lstStyle>
          <a:p>
            <a:fld id="{64D838B1-006E-4AD8-B177-D5B41D5657C7}" type="datetimeFigureOut">
              <a:rPr lang="en-GB" smtClean="0"/>
              <a:t>27/01/2023</a:t>
            </a:fld>
            <a:endParaRPr lang="en-GB" dirty="0"/>
          </a:p>
        </p:txBody>
      </p:sp>
      <p:sp>
        <p:nvSpPr>
          <p:cNvPr id="4" name="Slide Image Placeholder 3"/>
          <p:cNvSpPr>
            <a:spLocks noGrp="1" noRot="1" noChangeAspect="1"/>
          </p:cNvSpPr>
          <p:nvPr>
            <p:ph type="sldImg" idx="2"/>
          </p:nvPr>
        </p:nvSpPr>
        <p:spPr>
          <a:xfrm>
            <a:off x="1177925" y="1235075"/>
            <a:ext cx="4441825" cy="3330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52398"/>
            <a:ext cx="5438775" cy="388717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485"/>
            <a:ext cx="2946400" cy="49576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378485"/>
            <a:ext cx="2946400" cy="495765"/>
          </a:xfrm>
          <a:prstGeom prst="rect">
            <a:avLst/>
          </a:prstGeom>
        </p:spPr>
        <p:txBody>
          <a:bodyPr vert="horz" lIns="91440" tIns="45720" rIns="91440" bIns="45720" rtlCol="0" anchor="b"/>
          <a:lstStyle>
            <a:lvl1pPr algn="r">
              <a:defRPr sz="1200"/>
            </a:lvl1pPr>
          </a:lstStyle>
          <a:p>
            <a:fld id="{76DBA80D-FB96-434E-BE06-07B4430E43E4}" type="slidenum">
              <a:rPr lang="en-GB" smtClean="0"/>
              <a:t>‹#›</a:t>
            </a:fld>
            <a:endParaRPr lang="en-GB" dirty="0"/>
          </a:p>
        </p:txBody>
      </p:sp>
    </p:spTree>
    <p:extLst>
      <p:ext uri="{BB962C8B-B14F-4D97-AF65-F5344CB8AC3E}">
        <p14:creationId xmlns:p14="http://schemas.microsoft.com/office/powerpoint/2010/main" val="766617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ompass-uk.org/services/west-and-central-lancashire-mhs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Moon"/>
                <a:cs typeface="Calibri"/>
                <a:hlinkClick r:id="rId3"/>
              </a:rPr>
              <a:t>https://www.compass-uk.org/services/west-and-central-lancashire-mhsts/</a:t>
            </a:r>
            <a:endParaRPr lang="en-US" sz="1200">
              <a:solidFill>
                <a:srgbClr val="000000"/>
              </a:solidFill>
              <a:latin typeface="Moon"/>
              <a:cs typeface="Calibri"/>
            </a:endParaRPr>
          </a:p>
          <a:p>
            <a:endParaRPr lang="en-GB"/>
          </a:p>
        </p:txBody>
      </p:sp>
      <p:sp>
        <p:nvSpPr>
          <p:cNvPr id="4" name="Slide Number Placeholder 3"/>
          <p:cNvSpPr>
            <a:spLocks noGrp="1"/>
          </p:cNvSpPr>
          <p:nvPr>
            <p:ph type="sldNum" sz="quarter" idx="5"/>
          </p:nvPr>
        </p:nvSpPr>
        <p:spPr/>
        <p:txBody>
          <a:bodyPr/>
          <a:lstStyle/>
          <a:p>
            <a:fld id="{A6496650-4E58-49B6-AB80-9BA2E3A13F41}"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984798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The minimum age for apps such as Snapchat, </a:t>
            </a:r>
            <a:r>
              <a:rPr lang="en-GB" sz="1600" dirty="0" err="1">
                <a:latin typeface="Arial" panose="020B0604020202020204" pitchFamily="34" charset="0"/>
                <a:cs typeface="Arial" panose="020B0604020202020204" pitchFamily="34" charset="0"/>
              </a:rPr>
              <a:t>Tiktok</a:t>
            </a:r>
            <a:r>
              <a:rPr lang="en-GB" sz="1600" dirty="0">
                <a:latin typeface="Arial" panose="020B0604020202020204" pitchFamily="34" charset="0"/>
                <a:cs typeface="Arial" panose="020B0604020202020204" pitchFamily="34" charset="0"/>
              </a:rPr>
              <a:t> and Instagram is 13. WhatsApp which has a minimum age of 16.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Research from Ofcom found that around a third of children have a false social media age of 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Part of the problem is that is young people add a false age to start their profile, for example here Adam is 8 and gives a false date of birth to sign up to an app to make him 13, in 5 years time when Adam is 13, his online age on his profile will be 18. This means he may be able to access adult content despite only being 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Some apps such as </a:t>
            </a:r>
            <a:r>
              <a:rPr lang="en-GB" sz="1600" dirty="0" err="1">
                <a:latin typeface="Arial" panose="020B0604020202020204" pitchFamily="34" charset="0"/>
                <a:cs typeface="Arial" panose="020B0604020202020204" pitchFamily="34" charset="0"/>
              </a:rPr>
              <a:t>Tiktok</a:t>
            </a:r>
            <a:r>
              <a:rPr lang="en-GB" sz="1600" dirty="0">
                <a:latin typeface="Arial" panose="020B0604020202020204" pitchFamily="34" charset="0"/>
                <a:cs typeface="Arial" panose="020B0604020202020204" pitchFamily="34" charset="0"/>
              </a:rPr>
              <a:t> automatically block the direct messaging function to under 16s. However, </a:t>
            </a:r>
          </a:p>
          <a:p>
            <a:endParaRPr lang="en-GB" dirty="0"/>
          </a:p>
        </p:txBody>
      </p:sp>
    </p:spTree>
    <p:extLst>
      <p:ext uri="{BB962C8B-B14F-4D97-AF65-F5344CB8AC3E}">
        <p14:creationId xmlns:p14="http://schemas.microsoft.com/office/powerpoint/2010/main" val="3305123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most recent Media Use and Attitudes report, Ofcom found that the most popular social media app was TikTok. </a:t>
            </a:r>
          </a:p>
          <a:p>
            <a:endParaRPr lang="en-GB" dirty="0"/>
          </a:p>
          <a:p>
            <a:r>
              <a:rPr lang="en-GB" dirty="0"/>
              <a:t>On average users spend around 55 minutes scrolling through short videos of around a minute in length. Most of the posts on TikTok by influencers are between 4 and 10pm meaning there is the most engagement and some teenagers have admitted they are addicted to </a:t>
            </a:r>
            <a:r>
              <a:rPr lang="en-GB" dirty="0" err="1"/>
              <a:t>Tiktok</a:t>
            </a:r>
            <a:r>
              <a:rPr lang="en-GB" dirty="0"/>
              <a:t> spending more than 7 hours a night, losing track of time because they are scrolling. </a:t>
            </a:r>
          </a:p>
          <a:p>
            <a:r>
              <a:rPr lang="en-GB" dirty="0"/>
              <a:t>Data above shows examples of children’s phones from the research, with the first child on the left spending 27 hours and 30 mins on the app in just one week. </a:t>
            </a:r>
          </a:p>
          <a:p>
            <a:endParaRPr lang="en-GB" dirty="0"/>
          </a:p>
          <a:p>
            <a:r>
              <a:rPr lang="en-GB" dirty="0"/>
              <a:t>Although lots of the videos on the app can be innocent, for example make up application, dance crazes and dog videos, a recent BBC Panorama investigation found some shocking statistics. It is not necessary for users on TikTok to have a profile, however having a profile shapes the users feed. </a:t>
            </a:r>
            <a:r>
              <a:rPr lang="en-GB" dirty="0" err="1"/>
              <a:t>Tiktok’s</a:t>
            </a:r>
            <a:r>
              <a:rPr lang="en-GB" dirty="0"/>
              <a:t> main pull is its for you page which recommends posts based on your activity. For example, if you follow dances or artists, you will be recommended similar videos. However, this algorithm also means that increasingly violent or disturbing videos can be pushed on to young people if they have watched one video and then another which is similar.</a:t>
            </a:r>
          </a:p>
          <a:p>
            <a:r>
              <a:rPr lang="en-GB" dirty="0"/>
              <a:t>The example shown in the Panorama documentary was a video in which a dog was abused, which then recommended a video with two people arguing, then another video with a fight before lastly showing domestic abuse. This is the same algorithm for users of all ages and </a:t>
            </a:r>
            <a:r>
              <a:rPr lang="en-GB" dirty="0" err="1"/>
              <a:t>Tiktok</a:t>
            </a:r>
            <a:r>
              <a:rPr lang="en-GB" dirty="0"/>
              <a:t> has explained it ‘deliberately pushes’ content which users might not be interested in to create diverse content. This can lead to young people being shown gang related or domestic violence even though they have not deliberately searched for it. </a:t>
            </a:r>
          </a:p>
          <a:p>
            <a:endParaRPr lang="en-GB" dirty="0"/>
          </a:p>
          <a:p>
            <a:r>
              <a:rPr lang="en-GB" dirty="0"/>
              <a:t>Similarly, we are also seeing an increase in the number of children essentially self diagnosing for conditions such as ADHD as it is seen as almost fashionable on the site. On TikTok there are numerous videos titled ‘How to know you have ADHD’ or ‘signs you have ADHD’. Similar videos can be found relating to anxiety which can lead children to self diagnose </a:t>
            </a:r>
          </a:p>
        </p:txBody>
      </p:sp>
    </p:spTree>
    <p:extLst>
      <p:ext uri="{BB962C8B-B14F-4D97-AF65-F5344CB8AC3E}">
        <p14:creationId xmlns:p14="http://schemas.microsoft.com/office/powerpoint/2010/main" val="258731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cs typeface="Arial" panose="020B0604020202020204" pitchFamily="34" charset="0"/>
              </a:rPr>
              <a:t>Another huge downside of online relationships is cyber bullying.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Bullying as we already know is </a:t>
            </a:r>
            <a:r>
              <a:rPr lang="en-GB" sz="1400" b="0" i="0" dirty="0">
                <a:solidFill>
                  <a:srgbClr val="4D5156"/>
                </a:solidFill>
                <a:effectLst/>
                <a:latin typeface="Arial" panose="020B0604020202020204" pitchFamily="34" charset="0"/>
                <a:cs typeface="Arial" panose="020B0604020202020204" pitchFamily="34" charset="0"/>
              </a:rPr>
              <a:t>the repetitive, intentional hurting of one person or group by another person or group.</a:t>
            </a:r>
          </a:p>
          <a:p>
            <a:r>
              <a:rPr lang="en-GB" sz="1400" b="0" i="0" dirty="0">
                <a:solidFill>
                  <a:srgbClr val="4D5156"/>
                </a:solidFill>
                <a:effectLst/>
                <a:latin typeface="Arial" panose="020B0604020202020204" pitchFamily="34" charset="0"/>
                <a:cs typeface="Arial" panose="020B0604020202020204" pitchFamily="34" charset="0"/>
              </a:rPr>
              <a:t>Unfortunately, as more people use the internet, bullying now takes place more often on the internet. </a:t>
            </a:r>
          </a:p>
          <a:p>
            <a:endParaRPr lang="en-GB" sz="1400" b="0" i="0" dirty="0">
              <a:solidFill>
                <a:srgbClr val="4D5156"/>
              </a:solidFill>
              <a:effectLst/>
              <a:latin typeface="Arial" panose="020B0604020202020204" pitchFamily="34" charset="0"/>
              <a:cs typeface="Arial" panose="020B0604020202020204" pitchFamily="34" charset="0"/>
            </a:endParaRPr>
          </a:p>
          <a:p>
            <a:r>
              <a:rPr lang="en-GB" sz="1400" b="0" i="0" dirty="0">
                <a:solidFill>
                  <a:srgbClr val="4D5156"/>
                </a:solidFill>
                <a:effectLst/>
                <a:latin typeface="Arial" panose="020B0604020202020204" pitchFamily="34" charset="0"/>
                <a:cs typeface="Arial" panose="020B0604020202020204" pitchFamily="34" charset="0"/>
              </a:rPr>
              <a:t>The means have changed. Electronic means are used more often, and this includes social media and messaging services accessed on a mobile, on a tablet or gaming platform. </a:t>
            </a:r>
          </a:p>
          <a:p>
            <a:endParaRPr lang="en-GB" sz="1400" b="0" i="0" dirty="0">
              <a:solidFill>
                <a:srgbClr val="4D5156"/>
              </a:solidFill>
              <a:effectLst/>
              <a:latin typeface="Arial" panose="020B0604020202020204" pitchFamily="34" charset="0"/>
              <a:cs typeface="Arial" panose="020B0604020202020204" pitchFamily="34" charset="0"/>
            </a:endParaRPr>
          </a:p>
          <a:p>
            <a:r>
              <a:rPr lang="en-GB" sz="1400" b="0" i="0" dirty="0">
                <a:solidFill>
                  <a:srgbClr val="4D5156"/>
                </a:solidFill>
                <a:effectLst/>
                <a:latin typeface="Arial" panose="020B0604020202020204" pitchFamily="34" charset="0"/>
                <a:cs typeface="Arial" panose="020B0604020202020204" pitchFamily="34" charset="0"/>
              </a:rPr>
              <a:t>Each year in school we celebrate Safer Internet Day. Last year’s theme focused on how we can have more respectful relationships online, looking specifically on gaming as unfortunately more than half of children feel like people are meaner to each other online compared to in real life. </a:t>
            </a:r>
          </a:p>
          <a:p>
            <a:endParaRPr lang="en-GB" dirty="0"/>
          </a:p>
          <a:p>
            <a:r>
              <a:rPr lang="en-GB" dirty="0"/>
              <a:t>This year’s Safer Internet Day theme is ‘Want to talk about it?’, encouraging people to have more conversations about their lives online. </a:t>
            </a:r>
          </a:p>
        </p:txBody>
      </p:sp>
      <p:sp>
        <p:nvSpPr>
          <p:cNvPr id="4" name="Slide Number Placeholder 3"/>
          <p:cNvSpPr>
            <a:spLocks noGrp="1"/>
          </p:cNvSpPr>
          <p:nvPr>
            <p:ph type="sldNum" sz="quarter" idx="5"/>
          </p:nvPr>
        </p:nvSpPr>
        <p:spPr>
          <a:xfrm>
            <a:off x="3856737" y="9442154"/>
            <a:ext cx="2950475" cy="49877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ACD8E1-4183-4121-99BF-7861B11E7DA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786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400" b="0" dirty="0">
                <a:effectLst/>
                <a:latin typeface="Arial" panose="020B0604020202020204" pitchFamily="34" charset="0"/>
                <a:ea typeface="Calibri" panose="020F0502020204030204" pitchFamily="34" charset="0"/>
                <a:cs typeface="Arial" panose="020B0604020202020204" pitchFamily="34" charset="0"/>
              </a:rPr>
              <a:t>In order for us to open up more conversations about cyberbullying, we need to understand a little more about what cyber bullying is and how it is different to real world bullying. </a:t>
            </a:r>
          </a:p>
          <a:p>
            <a:pPr>
              <a:lnSpc>
                <a:spcPct val="115000"/>
              </a:lnSpc>
              <a:spcAft>
                <a:spcPts val="1000"/>
              </a:spcAft>
            </a:pPr>
            <a:endParaRPr lang="en-US" sz="14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US" sz="1400" b="1" dirty="0">
                <a:effectLst/>
                <a:latin typeface="Arial" panose="020B0604020202020204" pitchFamily="34" charset="0"/>
                <a:ea typeface="Calibri" panose="020F0502020204030204" pitchFamily="34" charset="0"/>
                <a:cs typeface="Arial" panose="020B0604020202020204" pitchFamily="34" charset="0"/>
              </a:rPr>
              <a:t>How is cyberbullying different to real world bullying?</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Hard to escape</a:t>
            </a:r>
            <a:r>
              <a:rPr lang="en-US" sz="1400" dirty="0">
                <a:effectLst/>
                <a:latin typeface="Arial" panose="020B0604020202020204" pitchFamily="34" charset="0"/>
                <a:ea typeface="Calibri" panose="020F0502020204030204" pitchFamily="34" charset="0"/>
                <a:cs typeface="Arial" panose="020B0604020202020204" pitchFamily="34" charset="0"/>
              </a:rPr>
              <a:t> – Leaving the bullies behind in the school playground is no longer an option. The bullies are with you wherever your connected device is.</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24 hour access</a:t>
            </a:r>
            <a:r>
              <a:rPr lang="en-US" sz="1400" dirty="0">
                <a:effectLst/>
                <a:latin typeface="Arial" panose="020B0604020202020204" pitchFamily="34" charset="0"/>
                <a:ea typeface="Calibri" panose="020F0502020204030204" pitchFamily="34" charset="0"/>
                <a:cs typeface="Arial" panose="020B0604020202020204" pitchFamily="34" charset="0"/>
              </a:rPr>
              <a:t> – Children often check their devices through out the evening and sometimes during the night </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Instantly reach a large audience</a:t>
            </a:r>
            <a:r>
              <a:rPr lang="en-US" sz="1400" dirty="0">
                <a:effectLst/>
                <a:latin typeface="Arial" panose="020B0604020202020204" pitchFamily="34" charset="0"/>
                <a:ea typeface="Calibri" panose="020F0502020204030204" pitchFamily="34" charset="0"/>
                <a:cs typeface="Arial" panose="020B0604020202020204" pitchFamily="34" charset="0"/>
              </a:rPr>
              <a:t> – Messages and images can be shared quickly via messaging or social media. The audience can quickly grow to people you don</a:t>
            </a:r>
            <a:r>
              <a:rPr lang="uk-UA" sz="1400" dirty="0">
                <a:effectLst/>
                <a:latin typeface="Arial" panose="020B0604020202020204" pitchFamily="34" charset="0"/>
                <a:ea typeface="Calibri" panose="020F0502020204030204" pitchFamily="34" charset="0"/>
                <a:cs typeface="Arial" panose="020B0604020202020204" pitchFamily="34" charset="0"/>
              </a:rPr>
              <a:t>’</a:t>
            </a:r>
            <a:r>
              <a:rPr lang="en-US" sz="1400" dirty="0">
                <a:effectLst/>
                <a:latin typeface="Arial" panose="020B0604020202020204" pitchFamily="34" charset="0"/>
                <a:ea typeface="Calibri" panose="020F0502020204030204" pitchFamily="34" charset="0"/>
                <a:cs typeface="Arial" panose="020B0604020202020204" pitchFamily="34" charset="0"/>
              </a:rPr>
              <a:t>t even know</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Anonymity </a:t>
            </a:r>
            <a:r>
              <a:rPr lang="en-US" sz="1400" dirty="0">
                <a:effectLst/>
                <a:latin typeface="Arial" panose="020B0604020202020204" pitchFamily="34" charset="0"/>
                <a:ea typeface="Calibri" panose="020F0502020204030204" pitchFamily="34" charset="0"/>
                <a:cs typeface="Arial" panose="020B0604020202020204" pitchFamily="34" charset="0"/>
              </a:rPr>
              <a:t>- Some platforms allow you to stay anonymous. People often say things online they would not say in real life. </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Lots of repetition with likes and shares</a:t>
            </a:r>
            <a:r>
              <a:rPr lang="en-US" sz="1400" dirty="0">
                <a:effectLst/>
                <a:latin typeface="Arial" panose="020B0604020202020204" pitchFamily="34" charset="0"/>
                <a:ea typeface="Calibri" panose="020F0502020204030204" pitchFamily="34" charset="0"/>
                <a:cs typeface="Arial" panose="020B0604020202020204" pitchFamily="34" charset="0"/>
              </a:rPr>
              <a:t> – Can quickly spread outside the child’s own network of friends. We have all seen videos or images that have gone “viral”</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It’s hard to police</a:t>
            </a:r>
            <a:r>
              <a:rPr lang="en-US" sz="1400" dirty="0">
                <a:effectLst/>
                <a:latin typeface="Arial" panose="020B0604020202020204" pitchFamily="34" charset="0"/>
                <a:ea typeface="Calibri" panose="020F0502020204030204" pitchFamily="34" charset="0"/>
                <a:cs typeface="Arial" panose="020B0604020202020204" pitchFamily="34" charset="0"/>
              </a:rPr>
              <a:t> – Social media networks, online games, and other online tools have report functions but only work if the children use them. </a:t>
            </a:r>
          </a:p>
          <a:p>
            <a:pPr marL="342900" lvl="0" indent="-342900">
              <a:lnSpc>
                <a:spcPct val="115000"/>
              </a:lnSpc>
              <a:spcAft>
                <a:spcPts val="1000"/>
              </a:spcAft>
              <a:buFont typeface="+mj-lt"/>
              <a:buAutoNum type="arabicPeriod"/>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rabicPeriod"/>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a:xfrm>
            <a:off x="3856737" y="9442154"/>
            <a:ext cx="2950475" cy="49877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ACD8E1-4183-4121-99BF-7861B11E7DA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772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https://www.internetmatters.org/issues/inappropriate-content/learn-about-it/</a:t>
            </a:r>
          </a:p>
          <a:p>
            <a:endParaRPr lang="en-GB" dirty="0"/>
          </a:p>
          <a:p>
            <a:r>
              <a:rPr lang="en-GB" dirty="0"/>
              <a:t>In all apps there are the dangers of children seeing harmful content. </a:t>
            </a:r>
          </a:p>
          <a:p>
            <a:r>
              <a:rPr lang="en-GB" dirty="0"/>
              <a:t>Inappropriate content might range from an explicit pop up add on a free game, videos showcasing children’s characters in adult situations or forums promoting things such as self harm. It might also be the case that an innocent search can expose children to content that might make them feel upset and confused. </a:t>
            </a:r>
          </a:p>
          <a:p>
            <a:endParaRPr lang="en-GB" dirty="0"/>
          </a:p>
          <a:p>
            <a:r>
              <a:rPr lang="en-GB" dirty="0"/>
              <a:t>Around half of 11 -16 year olds have seen explicit material online whilst one third of 12 – 15 year olds report encountering sexist, racist or discriminatory content. A now high profile example of this type of content is Andrew Tate, an influencer who regularly shared </a:t>
            </a:r>
            <a:r>
              <a:rPr lang="en-GB" sz="1800" dirty="0">
                <a:effectLst/>
                <a:latin typeface="Calibri" panose="020F0502020204030204" pitchFamily="34" charset="0"/>
                <a:ea typeface="Calibri" panose="020F0502020204030204" pitchFamily="34" charset="0"/>
                <a:cs typeface="Times New Roman" panose="02020603050405020304" pitchFamily="18" charset="0"/>
              </a:rPr>
              <a:t>extremist views relating to misogyny, feminism, the far-right, racism and homophobia. Although now banned on many social media sites, this is just one example of how children could be viewing harmful content which might upset or worry them, or influence their views. </a:t>
            </a:r>
            <a:endParaRPr lang="en-GB" dirty="0"/>
          </a:p>
        </p:txBody>
      </p:sp>
    </p:spTree>
    <p:extLst>
      <p:ext uri="{BB962C8B-B14F-4D97-AF65-F5344CB8AC3E}">
        <p14:creationId xmlns:p14="http://schemas.microsoft.com/office/powerpoint/2010/main" val="235922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Other than TikTok, </a:t>
            </a:r>
            <a:r>
              <a:rPr lang="en-GB" sz="1400" b="0" kern="1200">
                <a:solidFill>
                  <a:schemeClr val="tx1"/>
                </a:solidFill>
                <a:effectLst/>
                <a:latin typeface="Arial" panose="020B0604020202020204" pitchFamily="34" charset="0"/>
                <a:ea typeface="+mn-ea"/>
                <a:cs typeface="Arial" panose="020B0604020202020204" pitchFamily="34" charset="0"/>
              </a:rPr>
              <a:t>some more key </a:t>
            </a:r>
            <a:r>
              <a:rPr lang="en-GB" sz="1400" b="0" kern="1200" dirty="0">
                <a:solidFill>
                  <a:schemeClr val="tx1"/>
                </a:solidFill>
                <a:effectLst/>
                <a:latin typeface="Arial" panose="020B0604020202020204" pitchFamily="34" charset="0"/>
                <a:ea typeface="+mn-ea"/>
                <a:cs typeface="Arial" panose="020B0604020202020204" pitchFamily="34" charset="0"/>
              </a:rPr>
              <a:t>apps to be aware due to various risks are listed on </a:t>
            </a:r>
            <a:r>
              <a:rPr lang="en-GB" sz="1400" b="0" kern="1200">
                <a:solidFill>
                  <a:schemeClr val="tx1"/>
                </a:solidFill>
                <a:effectLst/>
                <a:latin typeface="Arial" panose="020B0604020202020204" pitchFamily="34" charset="0"/>
                <a:ea typeface="+mn-ea"/>
                <a:cs typeface="Arial" panose="020B0604020202020204" pitchFamily="34" charset="0"/>
              </a:rPr>
              <a:t>the screen.</a:t>
            </a:r>
            <a:endParaRPr lang="en-GB" sz="14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err="1">
                <a:solidFill>
                  <a:schemeClr val="tx1"/>
                </a:solidFill>
                <a:effectLst/>
                <a:latin typeface="Arial" panose="020B0604020202020204" pitchFamily="34" charset="0"/>
                <a:ea typeface="+mn-ea"/>
                <a:cs typeface="Arial" panose="020B0604020202020204" pitchFamily="34" charset="0"/>
              </a:rPr>
              <a:t>Omegle</a:t>
            </a:r>
            <a:r>
              <a:rPr lang="en-GB" sz="1400" b="1" kern="1200" baseline="0" dirty="0">
                <a:solidFill>
                  <a:schemeClr val="tx1"/>
                </a:solidFill>
                <a:effectLst/>
                <a:latin typeface="Arial" panose="020B0604020202020204" pitchFamily="34" charset="0"/>
                <a:ea typeface="+mn-ea"/>
                <a:cs typeface="Arial" panose="020B0604020202020204" pitchFamily="34" charset="0"/>
              </a:rPr>
              <a:t> – </a:t>
            </a:r>
            <a:r>
              <a:rPr lang="en-GB" sz="1400" kern="1200" dirty="0" err="1">
                <a:solidFill>
                  <a:schemeClr val="tx1"/>
                </a:solidFill>
                <a:effectLst/>
                <a:latin typeface="Arial" panose="020B0604020202020204" pitchFamily="34" charset="0"/>
                <a:ea typeface="+mn-ea"/>
                <a:cs typeface="Arial" panose="020B0604020202020204" pitchFamily="34" charset="0"/>
              </a:rPr>
              <a:t>Omegle</a:t>
            </a:r>
            <a:r>
              <a:rPr lang="en-GB" sz="1400" kern="1200" dirty="0">
                <a:solidFill>
                  <a:schemeClr val="tx1"/>
                </a:solidFill>
                <a:effectLst/>
                <a:latin typeface="Arial" panose="020B0604020202020204" pitchFamily="34" charset="0"/>
                <a:ea typeface="+mn-ea"/>
                <a:cs typeface="Arial" panose="020B0604020202020204" pitchFamily="34" charset="0"/>
              </a:rPr>
              <a:t> is a free online chat site that lets you speak to other users without registering. You can choose to talk via text chat or video call. The service randomly pairs users in one-on-one chat sessions where they chat anonymously using the names "You" and "Stranger" meaning you have no control over who you can talk to. Young people are sharing personal information and could enable grooming and online predators.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dirty="0">
                <a:solidFill>
                  <a:schemeClr val="tx1"/>
                </a:solidFill>
                <a:effectLst/>
                <a:latin typeface="Arial" panose="020B0604020202020204" pitchFamily="34" charset="0"/>
                <a:ea typeface="+mn-ea"/>
                <a:cs typeface="Arial" panose="020B0604020202020204" pitchFamily="34" charset="0"/>
              </a:rPr>
              <a:t>Wizz </a:t>
            </a:r>
            <a:r>
              <a:rPr lang="en-GB" sz="1400" b="0" kern="1200" baseline="0" dirty="0">
                <a:solidFill>
                  <a:schemeClr val="tx1"/>
                </a:solidFill>
                <a:effectLst/>
                <a:latin typeface="Arial" panose="020B0604020202020204" pitchFamily="34" charset="0"/>
                <a:ea typeface="+mn-ea"/>
                <a:cs typeface="Arial" panose="020B0604020202020204" pitchFamily="34" charset="0"/>
              </a:rPr>
              <a:t>acts in a similar way to </a:t>
            </a:r>
            <a:r>
              <a:rPr lang="en-GB" sz="1400" b="0" kern="1200" baseline="0" dirty="0" err="1">
                <a:solidFill>
                  <a:schemeClr val="tx1"/>
                </a:solidFill>
                <a:effectLst/>
                <a:latin typeface="Arial" panose="020B0604020202020204" pitchFamily="34" charset="0"/>
                <a:ea typeface="+mn-ea"/>
                <a:cs typeface="Arial" panose="020B0604020202020204" pitchFamily="34" charset="0"/>
              </a:rPr>
              <a:t>omegle</a:t>
            </a:r>
            <a:r>
              <a:rPr lang="en-GB" sz="1400" b="0" kern="1200" baseline="0" dirty="0">
                <a:solidFill>
                  <a:schemeClr val="tx1"/>
                </a:solidFill>
                <a:effectLst/>
                <a:latin typeface="Arial" panose="020B0604020202020204" pitchFamily="34" charset="0"/>
                <a:ea typeface="+mn-ea"/>
                <a:cs typeface="Arial" panose="020B0604020202020204" pitchFamily="34" charset="0"/>
              </a:rPr>
              <a:t> as it allows you to speak to other users, however this platform requires a profile and matches people based on specific interests. Wizz is not suitable for children under 16 and although it does have a minimum age, it is possible to make an account. </a:t>
            </a:r>
            <a:endParaRPr lang="en-GB" sz="1400" b="1" kern="1200" baseline="0" dirty="0">
              <a:solidFill>
                <a:schemeClr val="tx1"/>
              </a:solidFill>
              <a:effectLst/>
              <a:latin typeface="Arial" panose="020B0604020202020204" pitchFamily="34" charset="0"/>
              <a:ea typeface="+mn-ea"/>
              <a:cs typeface="Arial" panose="020B0604020202020204" pitchFamily="34" charset="0"/>
            </a:endParaRPr>
          </a:p>
          <a:p>
            <a:endParaRPr lang="en-GB" sz="14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dirty="0">
                <a:solidFill>
                  <a:schemeClr val="tx1"/>
                </a:solidFill>
                <a:effectLst/>
                <a:latin typeface="Arial" panose="020B0604020202020204" pitchFamily="34" charset="0"/>
                <a:ea typeface="+mn-ea"/>
                <a:cs typeface="Arial" panose="020B0604020202020204" pitchFamily="34" charset="0"/>
              </a:rPr>
              <a:t>Among us - </a:t>
            </a:r>
            <a:r>
              <a:rPr lang="en-GB" sz="1400" i="1" kern="1200" dirty="0">
                <a:solidFill>
                  <a:schemeClr val="tx1"/>
                </a:solidFill>
                <a:effectLst/>
                <a:latin typeface="Arial" panose="020B0604020202020204" pitchFamily="34" charset="0"/>
                <a:ea typeface="+mn-ea"/>
                <a:cs typeface="Arial" panose="020B0604020202020204" pitchFamily="34" charset="0"/>
              </a:rPr>
              <a:t>Among Us is a teamwork game where users </a:t>
            </a:r>
            <a:r>
              <a:rPr lang="en-GB" sz="1400" kern="1200" dirty="0">
                <a:solidFill>
                  <a:schemeClr val="tx1"/>
                </a:solidFill>
                <a:effectLst/>
                <a:latin typeface="Arial" panose="020B0604020202020204" pitchFamily="34" charset="0"/>
                <a:ea typeface="+mn-ea"/>
                <a:cs typeface="Arial" panose="020B0604020202020204" pitchFamily="34" charset="0"/>
              </a:rPr>
              <a:t>join a game, which auto-fills with people on the internet from around the world. Alternatively, you can co-ordinate to play with friends and fill your own 'local' game which requires a password to join. The game begins when all spaces are filled and the app randomly selects a number of "imposters" and allocates the rest of the players as "</a:t>
            </a:r>
            <a:r>
              <a:rPr lang="en-GB" sz="1400" kern="1200" dirty="0" err="1">
                <a:solidFill>
                  <a:schemeClr val="tx1"/>
                </a:solidFill>
                <a:effectLst/>
                <a:latin typeface="Arial" panose="020B0604020202020204" pitchFamily="34" charset="0"/>
                <a:ea typeface="+mn-ea"/>
                <a:cs typeface="Arial" panose="020B0604020202020204" pitchFamily="34" charset="0"/>
              </a:rPr>
              <a:t>crewmates".Games</a:t>
            </a:r>
            <a:r>
              <a:rPr lang="en-GB" sz="1400" kern="1200" dirty="0">
                <a:solidFill>
                  <a:schemeClr val="tx1"/>
                </a:solidFill>
                <a:effectLst/>
                <a:latin typeface="Arial" panose="020B0604020202020204" pitchFamily="34" charset="0"/>
                <a:ea typeface="+mn-ea"/>
                <a:cs typeface="Arial" panose="020B0604020202020204" pitchFamily="34" charset="0"/>
              </a:rPr>
              <a:t> can have one, two or three imposters and everyone is aware of how many there are from the beginning. This game has a lot of violence, has an unmonitored chat function and also in-app purchases. </a:t>
            </a:r>
          </a:p>
          <a:p>
            <a:endParaRPr lang="en-GB" sz="14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baseline="0" dirty="0">
                <a:solidFill>
                  <a:schemeClr val="tx1"/>
                </a:solidFill>
                <a:effectLst/>
                <a:latin typeface="Arial" panose="020B0604020202020204" pitchFamily="34" charset="0"/>
                <a:ea typeface="+mn-ea"/>
                <a:cs typeface="Arial" panose="020B0604020202020204" pitchFamily="34" charset="0"/>
              </a:rPr>
              <a:t>Roblox –</a:t>
            </a:r>
            <a:r>
              <a:rPr lang="en-GB" sz="1400" kern="1200" dirty="0">
                <a:solidFill>
                  <a:schemeClr val="tx1"/>
                </a:solidFill>
                <a:effectLst/>
                <a:latin typeface="Arial" panose="020B0604020202020204" pitchFamily="34" charset="0"/>
                <a:ea typeface="+mn-ea"/>
                <a:cs typeface="Arial" panose="020B0604020202020204" pitchFamily="34" charset="0"/>
              </a:rPr>
              <a:t>Roblox is a gaming platform where multiple players interact and play together online. The site has a collection of games aimed at 8-18 year olds, however players of all ages can use the site. All games are multiplayer and include a written chat feature, which is visible to players within each individual game. Users can also make and receive friend requests during gameplay and this means that they can chat to each other outside of the game. Roblox is currently available on PC, phone, tablet and Xbox One. Every game on Roblox is created by users, and the content is not always suitable for children e.g. some feature weapons and blood. Users are regularly encouraged to spend money on the app by buying </a:t>
            </a:r>
            <a:r>
              <a:rPr lang="en-GB" sz="1400" kern="1200" dirty="0" err="1">
                <a:solidFill>
                  <a:schemeClr val="tx1"/>
                </a:solidFill>
                <a:effectLst/>
                <a:latin typeface="Arial" panose="020B0604020202020204" pitchFamily="34" charset="0"/>
                <a:ea typeface="+mn-ea"/>
                <a:cs typeface="Arial" panose="020B0604020202020204" pitchFamily="34" charset="0"/>
              </a:rPr>
              <a:t>Robux</a:t>
            </a:r>
            <a:r>
              <a:rPr lang="en-GB" sz="1400" kern="1200" dirty="0">
                <a:solidFill>
                  <a:schemeClr val="tx1"/>
                </a:solidFill>
                <a:effectLst/>
                <a:latin typeface="Arial" panose="020B0604020202020204" pitchFamily="34" charset="0"/>
                <a:ea typeface="+mn-ea"/>
                <a:cs typeface="Arial" panose="020B0604020202020204" pitchFamily="34" charset="0"/>
              </a:rPr>
              <a:t> (in game currency) and children might accidentally run up costs. </a:t>
            </a:r>
          </a:p>
          <a:p>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Snapchat and </a:t>
            </a:r>
            <a:r>
              <a:rPr lang="en-GB" sz="1400" b="1" dirty="0" err="1">
                <a:latin typeface="Arial" panose="020B0604020202020204" pitchFamily="34" charset="0"/>
                <a:cs typeface="Arial" panose="020B0604020202020204" pitchFamily="34" charset="0"/>
              </a:rPr>
              <a:t>sendit</a:t>
            </a:r>
            <a:r>
              <a:rPr lang="en-GB" sz="1400" b="1"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 Snapchat is a photo sharing app for mobile phones and tablets. The app allows users to share images for a limited number of seconds, chat with users before messages disappear, and share images with their friends list through a ‘story’. Snapchat has a map feature which shows the exact location of the people on a friends list in real time. This exposes a </a:t>
            </a:r>
            <a:r>
              <a:rPr lang="en-GB" sz="1400" dirty="0" err="1">
                <a:latin typeface="Arial" panose="020B0604020202020204" pitchFamily="34" charset="0"/>
                <a:cs typeface="Arial" panose="020B0604020202020204" pitchFamily="34" charset="0"/>
              </a:rPr>
              <a:t>childs</a:t>
            </a:r>
            <a:r>
              <a:rPr lang="en-GB" sz="1400" dirty="0">
                <a:latin typeface="Arial" panose="020B0604020202020204" pitchFamily="34" charset="0"/>
                <a:cs typeface="Arial" panose="020B0604020202020204" pitchFamily="34" charset="0"/>
              </a:rPr>
              <a:t> location. Due to snaps disappearing as soon as they are received, snapchat has become an ideal platform for sharing nude images. Snapchat can also be linked with apps such as </a:t>
            </a:r>
            <a:r>
              <a:rPr lang="en-GB" sz="1400" dirty="0" err="1">
                <a:latin typeface="Arial" panose="020B0604020202020204" pitchFamily="34" charset="0"/>
                <a:cs typeface="Arial" panose="020B0604020202020204" pitchFamily="34" charset="0"/>
              </a:rPr>
              <a:t>sendit</a:t>
            </a:r>
            <a:r>
              <a:rPr lang="en-GB" sz="1400" dirty="0">
                <a:latin typeface="Arial" panose="020B0604020202020204" pitchFamily="34" charset="0"/>
                <a:cs typeface="Arial" panose="020B0604020202020204" pitchFamily="34" charset="0"/>
              </a:rPr>
              <a:t> which allow anonymous responses to questions – often leading to unkind comments. </a:t>
            </a:r>
          </a:p>
        </p:txBody>
      </p:sp>
      <p:sp>
        <p:nvSpPr>
          <p:cNvPr id="4" name="Slide Number Placeholder 3"/>
          <p:cNvSpPr>
            <a:spLocks noGrp="1"/>
          </p:cNvSpPr>
          <p:nvPr>
            <p:ph type="sldNum" sz="quarter" idx="5"/>
          </p:nvPr>
        </p:nvSpPr>
        <p:spPr>
          <a:xfrm>
            <a:off x="3856737" y="9442154"/>
            <a:ext cx="2950475" cy="49877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ACD8E1-4183-4121-99BF-7861B11E7DA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293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cs typeface="Arial" panose="020B0604020202020204" pitchFamily="34" charset="0"/>
              </a:rPr>
              <a:t>There are many ways you can support your child online, but a key aspect will be opening up conversations about how your child is spending their time online. </a:t>
            </a:r>
          </a:p>
          <a:p>
            <a:r>
              <a:rPr lang="en-GB" sz="1400" dirty="0">
                <a:latin typeface="Arial" panose="020B0604020202020204" pitchFamily="34" charset="0"/>
                <a:cs typeface="Arial" panose="020B0604020202020204" pitchFamily="34" charset="0"/>
              </a:rPr>
              <a:t>You might open up a conversation about thinking before they post. Talk about how the things that someone does online paints a picture of themselves. Would they wear their comment on a t-shirt? Would they say it to a family member?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Some children might also benefit from conversations about being share aware. For example ,discussing which information you would want to share and wouldn’t such as where you live or go to school. Talk about the risks of sharing personal information as well as sharing thoughts and feelings or controversial opinions. </a:t>
            </a:r>
          </a:p>
          <a:p>
            <a:endParaRPr lang="en-GB"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Be a good role model. </a:t>
            </a:r>
            <a:r>
              <a:rPr lang="en-US" sz="1400" dirty="0">
                <a:effectLst/>
                <a:latin typeface="Arial" panose="020B0604020202020204" pitchFamily="34" charset="0"/>
                <a:ea typeface="Calibri" panose="020F0502020204030204" pitchFamily="34" charset="0"/>
                <a:cs typeface="Arial" panose="020B0604020202020204" pitchFamily="34" charset="0"/>
              </a:rPr>
              <a:t>Children learn by example. Make sure you are using the digital world in a positive way to teach them good habits</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Limit time spent online. Set limits of when devices can be used. You might choose to ban phones from bedrooms to help encourage sleep.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Create an online agreement – verbally or written. </a:t>
            </a:r>
            <a:r>
              <a:rPr lang="en-GB" sz="1400" dirty="0" err="1">
                <a:latin typeface="Arial" panose="020B0604020202020204" pitchFamily="34" charset="0"/>
                <a:cs typeface="Arial" panose="020B0604020202020204" pitchFamily="34" charset="0"/>
              </a:rPr>
              <a:t>Childnet</a:t>
            </a:r>
            <a:r>
              <a:rPr lang="en-GB" sz="1400" dirty="0">
                <a:latin typeface="Arial" panose="020B0604020202020204" pitchFamily="34" charset="0"/>
                <a:cs typeface="Arial" panose="020B0604020202020204" pitchFamily="34" charset="0"/>
              </a:rPr>
              <a:t> has a good example of a family agreement. It might be things like no phones whilst eating, switch off devices at 9pm to reduce blue light. </a:t>
            </a:r>
          </a:p>
          <a:p>
            <a:endParaRPr lang="en-GB" dirty="0"/>
          </a:p>
        </p:txBody>
      </p:sp>
      <p:sp>
        <p:nvSpPr>
          <p:cNvPr id="4" name="Slide Number Placeholder 3"/>
          <p:cNvSpPr>
            <a:spLocks noGrp="1"/>
          </p:cNvSpPr>
          <p:nvPr>
            <p:ph type="sldNum" sz="quarter" idx="5"/>
          </p:nvPr>
        </p:nvSpPr>
        <p:spPr>
          <a:xfrm>
            <a:off x="3856737" y="9442154"/>
            <a:ext cx="2950475" cy="49877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ACD8E1-4183-4121-99BF-7861B11E7DA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904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cs typeface="Arial" panose="020B0604020202020204" pitchFamily="34" charset="0"/>
              </a:rPr>
              <a:t>There are lots of helpful resources available online if you wish to look further about any of the apps. On the school website, on the wellbeing page under online safety there are links to many websites such as NSPCC, get safe online and think you know.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There are also a number of parent guides for common apps. </a:t>
            </a:r>
          </a:p>
          <a:p>
            <a:r>
              <a:rPr lang="en-GB" sz="1400" dirty="0">
                <a:latin typeface="Arial" panose="020B0604020202020204" pitchFamily="34" charset="0"/>
                <a:cs typeface="Arial" panose="020B0604020202020204" pitchFamily="34" charset="0"/>
              </a:rPr>
              <a:t>National Online Safety also have an app which is free to parents and they share lots of guides such as ‘What parents need to know about snapchat’ or ‘10 conversation starters about mental health’ as well as free courses.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Please get in touch if you have any further questions.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Thanks for listening. </a:t>
            </a:r>
          </a:p>
        </p:txBody>
      </p:sp>
      <p:sp>
        <p:nvSpPr>
          <p:cNvPr id="4" name="Slide Number Placeholder 3"/>
          <p:cNvSpPr>
            <a:spLocks noGrp="1"/>
          </p:cNvSpPr>
          <p:nvPr>
            <p:ph type="sldNum" sz="quarter" idx="5"/>
          </p:nvPr>
        </p:nvSpPr>
        <p:spPr>
          <a:xfrm>
            <a:off x="3856737" y="9442154"/>
            <a:ext cx="2950475" cy="49877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ACD8E1-4183-4121-99BF-7861B11E7DA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12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Part of the Wellbeing For Education Return funded training during covid. Links impact of lockdown (lots of these elements became limited or strained, some thrived in some areas). Model supports prevention and links to the whole school approach to mental health and wellbeing. Schools can support resilience e.g. a space for social networks, physical activity, things they enjoy (extra curricular), as well as teaching ways to manage stress (curriculum), and engaging with families (e.g., parent events). MHST aim is to support school with these kind of activities (universal and targeted). MHST also aim to actively engage with families and community directly e.g. linking to community support networks, partnership working, community events.</a:t>
            </a:r>
          </a:p>
        </p:txBody>
      </p:sp>
      <p:sp>
        <p:nvSpPr>
          <p:cNvPr id="4" name="Slide Number Placeholder 3"/>
          <p:cNvSpPr>
            <a:spLocks noGrp="1"/>
          </p:cNvSpPr>
          <p:nvPr>
            <p:ph type="sldNum" sz="quarter" idx="5"/>
          </p:nvPr>
        </p:nvSpPr>
        <p:spPr/>
        <p:txBody>
          <a:bodyPr/>
          <a:lstStyle/>
          <a:p>
            <a:fld id="{A6496650-4E58-49B6-AB80-9BA2E3A13F41}"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294711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496650-4E58-49B6-AB80-9BA2E3A13F41}"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53874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brief</a:t>
            </a:r>
          </a:p>
        </p:txBody>
      </p:sp>
      <p:sp>
        <p:nvSpPr>
          <p:cNvPr id="4" name="Slide Number Placeholder 3"/>
          <p:cNvSpPr>
            <a:spLocks noGrp="1"/>
          </p:cNvSpPr>
          <p:nvPr>
            <p:ph type="sldNum" sz="quarter" idx="5"/>
          </p:nvPr>
        </p:nvSpPr>
        <p:spPr/>
        <p:txBody>
          <a:bodyPr/>
          <a:lstStyle/>
          <a:p>
            <a:fld id="{A6496650-4E58-49B6-AB80-9BA2E3A13F41}"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88814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496650-4E58-49B6-AB80-9BA2E3A13F41}"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76726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56737" y="9442154"/>
            <a:ext cx="2950475" cy="49877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ACD8E1-4183-4121-99BF-7861B11E7DA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8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Research by Ofcom in 2020 found that nearly all children aged 5 – 15 went online. Laptops and mobiles were the most used devices for going online, used by seven in ten children. </a:t>
            </a:r>
          </a:p>
          <a:p>
            <a:endParaRPr lang="en-GB" sz="1400" dirty="0"/>
          </a:p>
          <a:p>
            <a:r>
              <a:rPr lang="en-GB" sz="1400" dirty="0"/>
              <a:t>Children were twice as likely to watch TV programmes on video-on demand than live TV. Almost all children (91%) watched any type of on demand videos compared to watching live TV. </a:t>
            </a:r>
          </a:p>
          <a:p>
            <a:endParaRPr lang="en-GB" sz="1400" dirty="0"/>
          </a:p>
          <a:p>
            <a:r>
              <a:rPr lang="en-GB" sz="1400" dirty="0"/>
              <a:t>Many children are also gaming online, around 71% of young people. Some gamers will also stream their own content, or watch other streaming services such as twitch. </a:t>
            </a:r>
          </a:p>
          <a:p>
            <a:endParaRPr lang="en-GB" sz="1400" dirty="0"/>
          </a:p>
          <a:p>
            <a:r>
              <a:rPr lang="en-GB" sz="1400" dirty="0"/>
              <a:t>55% of children use social media, however this number is 87% for children ages 12-15. It is important to note here that most social media platforms are restricted to users ages 13+. </a:t>
            </a:r>
          </a:p>
          <a:p>
            <a:endParaRPr lang="en-GB" dirty="0"/>
          </a:p>
        </p:txBody>
      </p:sp>
      <p:sp>
        <p:nvSpPr>
          <p:cNvPr id="4" name="Slide Number Placeholder 3"/>
          <p:cNvSpPr>
            <a:spLocks noGrp="1"/>
          </p:cNvSpPr>
          <p:nvPr>
            <p:ph type="sldNum" sz="quarter" idx="5"/>
          </p:nvPr>
        </p:nvSpPr>
        <p:spPr>
          <a:xfrm>
            <a:off x="3856737" y="9442154"/>
            <a:ext cx="2950475" cy="49877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ACD8E1-4183-4121-99BF-7861B11E7DA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83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the Media use and attitudes from Ofcom 2022 found that generally, both parents and children agree that there are many benefits to being online. We recognise that being online supports pupils with their school work, and also can be useful for young people to access new skills or find out about the news. It can also be a place where young people get support for personal issues. </a:t>
            </a:r>
          </a:p>
        </p:txBody>
      </p:sp>
    </p:spTree>
    <p:extLst>
      <p:ext uri="{BB962C8B-B14F-4D97-AF65-F5344CB8AC3E}">
        <p14:creationId xmlns:p14="http://schemas.microsoft.com/office/powerpoint/2010/main" val="89688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cs typeface="Arial" panose="020B0604020202020204" pitchFamily="34" charset="0"/>
              </a:rPr>
              <a:t>87% of 12 – 15 year olds are using social media today. The range of sites and apps used is diverse.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most commonly used apps include Instagram, </a:t>
            </a:r>
            <a:r>
              <a:rPr lang="en-GB" sz="1400" dirty="0" err="1">
                <a:latin typeface="Arial" panose="020B0604020202020204" pitchFamily="34" charset="0"/>
                <a:cs typeface="Arial" panose="020B0604020202020204" pitchFamily="34" charset="0"/>
              </a:rPr>
              <a:t>TikTok</a:t>
            </a:r>
            <a:r>
              <a:rPr lang="en-GB" sz="1400" dirty="0">
                <a:latin typeface="Arial" panose="020B0604020202020204" pitchFamily="34" charset="0"/>
                <a:cs typeface="Arial" panose="020B0604020202020204" pitchFamily="34" charset="0"/>
              </a:rPr>
              <a:t>, Snapchat, Facebook, WhatsApp and Twitter. </a:t>
            </a:r>
          </a:p>
          <a:p>
            <a:r>
              <a:rPr lang="en-GB" sz="1400" dirty="0">
                <a:latin typeface="Arial" panose="020B0604020202020204" pitchFamily="34" charset="0"/>
                <a:cs typeface="Arial" panose="020B0604020202020204" pitchFamily="34" charset="0"/>
              </a:rPr>
              <a:t> </a:t>
            </a:r>
          </a:p>
          <a:p>
            <a:r>
              <a:rPr lang="en-GB" sz="1400" dirty="0">
                <a:latin typeface="Arial" panose="020B0604020202020204" pitchFamily="34" charset="0"/>
                <a:cs typeface="Arial" panose="020B0604020202020204" pitchFamily="34" charset="0"/>
              </a:rPr>
              <a:t>Social media can have a number of different risks. One of them is linked to the ‘fear of missing out’ or FOMO which it is sometimes referred to. Social media can present an image or lifestyle in which young people can feel pressured to fit in with. There is a fear on missing out on being part of the crowd, or a fear that they will not have a strong social status.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Social media also gives a minute by minute account of what friends, peers and celebrities are doing which can negatively impact on mental health if people feel that they are subjected to pressure to post or constant comparison. Many young people have mentioned that they would delete a selfie or photo that they have posted if they don’t get enough likes. They feel ashamed if their content doesn’t get as many likes as they feel it should. </a:t>
            </a:r>
          </a:p>
          <a:p>
            <a:endParaRPr lang="en-GB"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Obsessive use can also be a risk related to social media. On average users spend around 55 minutes scrolling through short videos of around a minute in length. Most of the posts on </a:t>
            </a:r>
            <a:r>
              <a:rPr lang="en-GB" sz="1400" dirty="0" err="1">
                <a:latin typeface="Arial" panose="020B0604020202020204" pitchFamily="34" charset="0"/>
                <a:cs typeface="Arial" panose="020B0604020202020204" pitchFamily="34" charset="0"/>
              </a:rPr>
              <a:t>TikTok</a:t>
            </a:r>
            <a:r>
              <a:rPr lang="en-GB" sz="1400" dirty="0">
                <a:latin typeface="Arial" panose="020B0604020202020204" pitchFamily="34" charset="0"/>
                <a:cs typeface="Arial" panose="020B0604020202020204" pitchFamily="34" charset="0"/>
              </a:rPr>
              <a:t> by influencers are between 4 and 10pm meaning there is the most engagement and some teenagers have admitted they are addicted to </a:t>
            </a:r>
            <a:r>
              <a:rPr lang="en-GB" sz="1400" dirty="0" err="1">
                <a:latin typeface="Arial" panose="020B0604020202020204" pitchFamily="34" charset="0"/>
                <a:cs typeface="Arial" panose="020B0604020202020204" pitchFamily="34" charset="0"/>
              </a:rPr>
              <a:t>Tiktok</a:t>
            </a:r>
            <a:r>
              <a:rPr lang="en-GB" sz="1400" dirty="0">
                <a:latin typeface="Arial" panose="020B0604020202020204" pitchFamily="34" charset="0"/>
                <a:cs typeface="Arial" panose="020B0604020202020204" pitchFamily="34" charset="0"/>
              </a:rPr>
              <a:t> spending more than 7 hours a night, losing track of time because they are scrolling. </a:t>
            </a:r>
          </a:p>
          <a:p>
            <a:endParaRPr lang="en-GB" dirty="0"/>
          </a:p>
        </p:txBody>
      </p:sp>
      <p:sp>
        <p:nvSpPr>
          <p:cNvPr id="4" name="Slide Number Placeholder 3"/>
          <p:cNvSpPr>
            <a:spLocks noGrp="1"/>
          </p:cNvSpPr>
          <p:nvPr>
            <p:ph type="sldNum" sz="quarter" idx="5"/>
          </p:nvPr>
        </p:nvSpPr>
        <p:spPr>
          <a:xfrm>
            <a:off x="3856737" y="9442154"/>
            <a:ext cx="2950475" cy="49877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ACD8E1-4183-4121-99BF-7861B11E7DA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96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1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54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07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619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1247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2786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406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8628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0424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3409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698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94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1946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0373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6544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1958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538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006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932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129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51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6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3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309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775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700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63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ounded Rectangle 1"/>
          <p:cNvSpPr/>
          <p:nvPr userDrawn="1"/>
        </p:nvSpPr>
        <p:spPr>
          <a:xfrm>
            <a:off x="323528" y="6309320"/>
            <a:ext cx="8640960" cy="43204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0" dirty="0">
                <a:solidFill>
                  <a:srgbClr val="DF073A"/>
                </a:solidFill>
              </a:rPr>
              <a:t>“Life in all it’s fullness”</a:t>
            </a:r>
          </a:p>
        </p:txBody>
      </p:sp>
    </p:spTree>
    <p:extLst>
      <p:ext uri="{BB962C8B-B14F-4D97-AF65-F5344CB8AC3E}">
        <p14:creationId xmlns:p14="http://schemas.microsoft.com/office/powerpoint/2010/main" val="189720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33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09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03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89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0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98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01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0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59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95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44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56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6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69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88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716"/>
            <a:ext cx="9143999" cy="6856285"/>
          </a:xfrm>
          <a:prstGeom prst="rect">
            <a:avLst/>
          </a:prstGeom>
        </p:spPr>
      </p:pic>
    </p:spTree>
    <p:extLst>
      <p:ext uri="{BB962C8B-B14F-4D97-AF65-F5344CB8AC3E}">
        <p14:creationId xmlns:p14="http://schemas.microsoft.com/office/powerpoint/2010/main" val="2667174017"/>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D221FF-15DA-48B3-9E13-04386612419A}" type="datetimeFigureOut">
              <a:rPr lang="en-GB" smtClean="0">
                <a:solidFill>
                  <a:prstClr val="black">
                    <a:tint val="75000"/>
                  </a:prstClr>
                </a:solidFill>
              </a:rPr>
              <a:pPr/>
              <a:t>27/01/2023</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ACE19E-4351-4E26-81E6-EC32171EE1A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90498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2675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Rounded Rectangle 1"/>
          <p:cNvSpPr/>
          <p:nvPr userDrawn="1"/>
        </p:nvSpPr>
        <p:spPr>
          <a:xfrm>
            <a:off x="323528" y="6309320"/>
            <a:ext cx="8640960" cy="43204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0" dirty="0">
                <a:solidFill>
                  <a:srgbClr val="DF073A"/>
                </a:solidFill>
              </a:rPr>
              <a:t>“Life in all it’s fullness”</a:t>
            </a:r>
          </a:p>
        </p:txBody>
      </p:sp>
    </p:spTree>
    <p:extLst>
      <p:ext uri="{BB962C8B-B14F-4D97-AF65-F5344CB8AC3E}">
        <p14:creationId xmlns:p14="http://schemas.microsoft.com/office/powerpoint/2010/main" val="25318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8.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9.jpe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8.jpeg"/><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30.xml"/><Relationship Id="rId6" Type="http://schemas.openxmlformats.org/officeDocument/2006/relationships/image" Target="../media/image54.sv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mpass-uk.org/services/west-and-central-lancashire-mhsts/"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www.lancashirepositiveminds.co.uk/" TargetMode="External"/><Relationship Id="rId7" Type="http://schemas.openxmlformats.org/officeDocument/2006/relationships/hyperlink" Target="https://www.samaritans.org/how-we-can-help/"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hyperlink" Target="https://charliewaller.org/resources/" TargetMode="External"/><Relationship Id="rId5" Type="http://schemas.openxmlformats.org/officeDocument/2006/relationships/hyperlink" Target="https://www.youngminds.org.uk/parent/" TargetMode="External"/><Relationship Id="rId4" Type="http://schemas.openxmlformats.org/officeDocument/2006/relationships/hyperlink" Target="https://www.kooth.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77.svg"/><Relationship Id="rId5" Type="http://schemas.openxmlformats.org/officeDocument/2006/relationships/image" Target="../media/image71.png"/><Relationship Id="rId4" Type="http://schemas.openxmlformats.org/officeDocument/2006/relationships/image" Target="../media/image75.sv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9632" y="-99392"/>
            <a:ext cx="5184576" cy="1261884"/>
          </a:xfrm>
          <a:prstGeom prst="rect">
            <a:avLst/>
          </a:prstGeom>
        </p:spPr>
        <p:txBody>
          <a:bodyPr wrap="square">
            <a:spAutoFit/>
          </a:bodyPr>
          <a:lstStyle/>
          <a:p>
            <a: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t/>
            </a:r>
            <a:b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t>St. Michael’s CE High School</a:t>
            </a:r>
            <a:r>
              <a:rPr lang="en-GB" sz="2600" b="1" dirty="0"/>
              <a:t/>
            </a:r>
            <a:br>
              <a:rPr lang="en-GB" sz="2600" b="1" dirty="0"/>
            </a:br>
            <a:r>
              <a:rPr lang="en-GB" sz="2400" b="1" dirty="0">
                <a:solidFill>
                  <a:srgbClr val="8A0D43"/>
                </a:solidFill>
                <a:latin typeface="FFJustlefthand" pitchFamily="50" charset="0"/>
              </a:rPr>
              <a:t>A Church of England Academy</a:t>
            </a:r>
            <a:endParaRPr lang="en-GB" sz="3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7862" y="2348880"/>
            <a:ext cx="3728922" cy="3055069"/>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7" name="Rectangle 6"/>
          <p:cNvSpPr/>
          <p:nvPr/>
        </p:nvSpPr>
        <p:spPr>
          <a:xfrm>
            <a:off x="171765" y="1427283"/>
            <a:ext cx="8784976" cy="1446550"/>
          </a:xfrm>
          <a:prstGeom prst="rect">
            <a:avLst/>
          </a:prstGeom>
        </p:spPr>
        <p:txBody>
          <a:bodyPr wrap="square">
            <a:spAutoFit/>
          </a:bodyPr>
          <a:lstStyle/>
          <a:p>
            <a:pPr algn="ctr"/>
            <a:r>
              <a:rPr lang="en-GB" sz="4400" b="1" dirty="0">
                <a:solidFill>
                  <a:srgbClr val="0070C0"/>
                </a:solidFill>
                <a:latin typeface="Tahoma" panose="020B0604030504040204" pitchFamily="34" charset="0"/>
                <a:ea typeface="Tahoma" panose="020B0604030504040204" pitchFamily="34" charset="0"/>
                <a:cs typeface="Tahoma" panose="020B0604030504040204" pitchFamily="34" charset="0"/>
              </a:rPr>
              <a:t>Welcome</a:t>
            </a:r>
          </a:p>
          <a:p>
            <a:pPr algn="ctr"/>
            <a:r>
              <a:rPr lang="en-GB"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GB"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23528" y="5556105"/>
            <a:ext cx="8784976" cy="769441"/>
          </a:xfrm>
          <a:prstGeom prst="rect">
            <a:avLst/>
          </a:prstGeom>
        </p:spPr>
        <p:txBody>
          <a:bodyPr wrap="square">
            <a:spAutoFit/>
          </a:bodyPr>
          <a:lstStyle/>
          <a:p>
            <a:pPr algn="ctr"/>
            <a:r>
              <a:rPr lang="en-GB" sz="4400" b="1" dirty="0">
                <a:solidFill>
                  <a:srgbClr val="0070C0"/>
                </a:solidFill>
                <a:latin typeface="Tahoma" panose="020B0604030504040204" pitchFamily="34" charset="0"/>
                <a:ea typeface="Tahoma" panose="020B0604030504040204" pitchFamily="34" charset="0"/>
                <a:cs typeface="Tahoma" panose="020B0604030504040204" pitchFamily="34" charset="0"/>
              </a:rPr>
              <a:t>Wellbeing Evening 2023  </a:t>
            </a:r>
            <a:endParaRPr lang="en-GB"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5669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1EAE5E-F393-4740-AD42-4A5185690FE3}"/>
              </a:ext>
            </a:extLst>
          </p:cNvPr>
          <p:cNvSpPr txBox="1"/>
          <p:nvPr/>
        </p:nvSpPr>
        <p:spPr>
          <a:xfrm>
            <a:off x="1547664" y="620688"/>
            <a:ext cx="6580415" cy="600164"/>
          </a:xfrm>
          <a:prstGeom prst="rect">
            <a:avLst/>
          </a:prstGeom>
          <a:noFill/>
        </p:spPr>
        <p:txBody>
          <a:bodyPr wrap="square">
            <a:spAutoFit/>
          </a:bodyPr>
          <a:lstStyle/>
          <a:p>
            <a:pPr algn="ctr"/>
            <a:r>
              <a:rPr lang="en-GB" sz="3300" b="1" dirty="0">
                <a:solidFill>
                  <a:srgbClr val="0070C0"/>
                </a:solidFill>
              </a:rPr>
              <a:t>Wellbeing Evening</a:t>
            </a:r>
          </a:p>
        </p:txBody>
      </p:sp>
      <p:sp>
        <p:nvSpPr>
          <p:cNvPr id="11" name="TextBox 10"/>
          <p:cNvSpPr txBox="1"/>
          <p:nvPr/>
        </p:nvSpPr>
        <p:spPr>
          <a:xfrm>
            <a:off x="391887" y="2516233"/>
            <a:ext cx="8321039" cy="2169825"/>
          </a:xfrm>
          <a:prstGeom prst="rect">
            <a:avLst/>
          </a:prstGeom>
          <a:noFill/>
        </p:spPr>
        <p:txBody>
          <a:bodyPr wrap="square" rtlCol="0">
            <a:spAutoFit/>
          </a:bodyPr>
          <a:lstStyle/>
          <a:p>
            <a:pPr algn="ctr"/>
            <a:r>
              <a:rPr lang="en-GB" sz="3375" b="1" dirty="0"/>
              <a:t>Joanne Monaghan</a:t>
            </a:r>
          </a:p>
          <a:p>
            <a:pPr algn="ctr"/>
            <a:endParaRPr lang="en-GB" sz="3375" b="1" dirty="0"/>
          </a:p>
          <a:p>
            <a:pPr algn="ctr"/>
            <a:r>
              <a:rPr lang="en-GB" sz="3375" b="1" dirty="0"/>
              <a:t>Pupil Engagement Coordinator: Wellbeing</a:t>
            </a:r>
          </a:p>
          <a:p>
            <a:pPr algn="ctr"/>
            <a:r>
              <a:rPr lang="en-GB" sz="3375" b="1" dirty="0"/>
              <a:t>Deputy DSL</a:t>
            </a:r>
          </a:p>
        </p:txBody>
      </p:sp>
    </p:spTree>
    <p:extLst>
      <p:ext uri="{BB962C8B-B14F-4D97-AF65-F5344CB8AC3E}">
        <p14:creationId xmlns:p14="http://schemas.microsoft.com/office/powerpoint/2010/main" val="244673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1EAE5E-F393-4740-AD42-4A5185690FE3}"/>
              </a:ext>
            </a:extLst>
          </p:cNvPr>
          <p:cNvSpPr txBox="1"/>
          <p:nvPr/>
        </p:nvSpPr>
        <p:spPr>
          <a:xfrm>
            <a:off x="1142999" y="567190"/>
            <a:ext cx="7759337" cy="577081"/>
          </a:xfrm>
          <a:prstGeom prst="rect">
            <a:avLst/>
          </a:prstGeom>
          <a:noFill/>
        </p:spPr>
        <p:txBody>
          <a:bodyPr wrap="square">
            <a:spAutoFit/>
          </a:bodyPr>
          <a:lstStyle/>
          <a:p>
            <a:pPr algn="ctr"/>
            <a:r>
              <a:rPr lang="en-GB" sz="3150" b="1" dirty="0">
                <a:solidFill>
                  <a:srgbClr val="0070C0"/>
                </a:solidFill>
              </a:rPr>
              <a:t>How do we support our pupils’ wellbeing?</a:t>
            </a:r>
          </a:p>
        </p:txBody>
      </p:sp>
      <p:sp>
        <p:nvSpPr>
          <p:cNvPr id="17" name="Text Box 7"/>
          <p:cNvSpPr txBox="1"/>
          <p:nvPr/>
        </p:nvSpPr>
        <p:spPr>
          <a:xfrm>
            <a:off x="182880" y="3568602"/>
            <a:ext cx="8719457" cy="565786"/>
          </a:xfrm>
          <a:prstGeom prst="rect">
            <a:avLst/>
          </a:prstGeom>
          <a:solidFill>
            <a:sysClr val="window" lastClr="FFFFFF"/>
          </a:solidFill>
          <a:ln w="6350">
            <a:solidFill>
              <a:prstClr val="black"/>
            </a:solid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07000"/>
              </a:lnSpc>
              <a:spcAft>
                <a:spcPts val="600"/>
              </a:spcAft>
            </a:pPr>
            <a:r>
              <a:rPr lang="en-GB" sz="1200" b="1" dirty="0">
                <a:latin typeface="Calibri" panose="020F0502020204030204" pitchFamily="34" charset="0"/>
                <a:ea typeface="Calibri" panose="020F0502020204030204" pitchFamily="34" charset="0"/>
                <a:cs typeface="Times New Roman" panose="02020603050405020304" pitchFamily="18" charset="0"/>
              </a:rPr>
              <a:t>Tier 2</a:t>
            </a:r>
          </a:p>
          <a:p>
            <a:pPr algn="ctr">
              <a:lnSpc>
                <a:spcPct val="107000"/>
              </a:lnSpc>
              <a:spcAft>
                <a:spcPts val="600"/>
              </a:spcAft>
            </a:pPr>
            <a:r>
              <a:rPr lang="en-GB" sz="1200" dirty="0">
                <a:latin typeface="Calibri" panose="020F0502020204030204" pitchFamily="34" charset="0"/>
                <a:ea typeface="Calibri" panose="020F0502020204030204" pitchFamily="34" charset="0"/>
                <a:cs typeface="Times New Roman" panose="02020603050405020304" pitchFamily="18" charset="0"/>
              </a:rPr>
              <a:t>School Nurse / Compass Bloom / Butterfly &amp; Phoenix / Mind Lancashire / </a:t>
            </a:r>
            <a:r>
              <a:rPr lang="en-GB" sz="1200" dirty="0" err="1">
                <a:latin typeface="Calibri" panose="020F0502020204030204" pitchFamily="34" charset="0"/>
                <a:ea typeface="Calibri" panose="020F0502020204030204" pitchFamily="34" charset="0"/>
                <a:cs typeface="Times New Roman" panose="02020603050405020304" pitchFamily="18" charset="0"/>
              </a:rPr>
              <a:t>Barnardos</a:t>
            </a:r>
            <a:r>
              <a:rPr lang="en-GB" sz="1200" dirty="0">
                <a:latin typeface="Calibri" panose="020F0502020204030204" pitchFamily="34" charset="0"/>
                <a:ea typeface="Calibri" panose="020F0502020204030204" pitchFamily="34" charset="0"/>
                <a:cs typeface="Times New Roman" panose="02020603050405020304" pitchFamily="18" charset="0"/>
              </a:rPr>
              <a:t> (Young Carers)</a:t>
            </a:r>
            <a:endParaRPr lang="en-GB" sz="9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8" name="Text Box 2"/>
          <p:cNvSpPr txBox="1"/>
          <p:nvPr/>
        </p:nvSpPr>
        <p:spPr>
          <a:xfrm>
            <a:off x="182880" y="1951796"/>
            <a:ext cx="8719457" cy="1154430"/>
          </a:xfrm>
          <a:prstGeom prst="rect">
            <a:avLst/>
          </a:prstGeom>
          <a:solidFill>
            <a:sysClr val="window" lastClr="FFFFFF"/>
          </a:solidFill>
          <a:ln w="6350">
            <a:solidFill>
              <a:prstClr val="black"/>
            </a:solid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07000"/>
              </a:lnSpc>
              <a:spcAft>
                <a:spcPts val="600"/>
              </a:spcAft>
            </a:pPr>
            <a:r>
              <a:rPr lang="en-GB" sz="1200" b="1" dirty="0">
                <a:latin typeface="Calibri" panose="020F0502020204030204" pitchFamily="34" charset="0"/>
                <a:ea typeface="Calibri" panose="020F0502020204030204" pitchFamily="34" charset="0"/>
                <a:cs typeface="Times New Roman" panose="02020603050405020304" pitchFamily="18" charset="0"/>
              </a:rPr>
              <a:t>Tier 1</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n-GB" sz="1200" dirty="0">
                <a:latin typeface="Calibri" panose="020F0502020204030204" pitchFamily="34" charset="0"/>
                <a:ea typeface="Calibri" panose="020F0502020204030204" pitchFamily="34" charset="0"/>
                <a:cs typeface="Times New Roman" panose="02020603050405020304" pitchFamily="18" charset="0"/>
              </a:rPr>
              <a:t>SCHOOL - Tutors / Pupil Managers / Pastoral Leads / Christian Youth Worker / Pupil Engagement Co-ordinator: Wellbeing /                         Pupil Engagement Co-ordinator: Behaviour / SENCO / Teachers</a:t>
            </a:r>
          </a:p>
          <a:p>
            <a:pPr algn="ctr">
              <a:lnSpc>
                <a:spcPct val="107000"/>
              </a:lnSpc>
              <a:spcAft>
                <a:spcPts val="600"/>
              </a:spcAft>
            </a:pPr>
            <a:r>
              <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ONLINE - Kooth / Young Minds / Digital Healthy Schools / Shout / Alumina / BEAT</a:t>
            </a:r>
          </a:p>
          <a:p>
            <a:pPr algn="ctr">
              <a:lnSpc>
                <a:spcPct val="107000"/>
              </a:lnSpc>
              <a:spcAft>
                <a:spcPts val="600"/>
              </a:spcAft>
            </a:pPr>
            <a:endParaRPr lang="en-GB" sz="825"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n-GB" sz="825"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9" name="Text Box 7"/>
          <p:cNvSpPr txBox="1"/>
          <p:nvPr/>
        </p:nvSpPr>
        <p:spPr>
          <a:xfrm>
            <a:off x="182879" y="4596763"/>
            <a:ext cx="8719457" cy="786767"/>
          </a:xfrm>
          <a:prstGeom prst="rect">
            <a:avLst/>
          </a:prstGeom>
          <a:solidFill>
            <a:sysClr val="window" lastClr="FFFFFF"/>
          </a:solidFill>
          <a:ln w="6350">
            <a:solidFill>
              <a:prstClr val="black"/>
            </a:solid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07000"/>
              </a:lnSpc>
              <a:spcAft>
                <a:spcPts val="600"/>
              </a:spcAft>
            </a:pPr>
            <a:r>
              <a:rPr lang="en-GB" sz="1200" b="1" dirty="0">
                <a:latin typeface="Calibri" panose="020F0502020204030204" pitchFamily="34" charset="0"/>
                <a:ea typeface="Calibri" panose="020F0502020204030204" pitchFamily="34" charset="0"/>
                <a:cs typeface="Times New Roman" panose="02020603050405020304" pitchFamily="18" charset="0"/>
              </a:rPr>
              <a:t>Tier 3</a:t>
            </a:r>
          </a:p>
          <a:p>
            <a:pPr algn="ctr">
              <a:lnSpc>
                <a:spcPct val="107000"/>
              </a:lnSpc>
              <a:spcAft>
                <a:spcPts val="600"/>
              </a:spcAft>
            </a:pPr>
            <a:r>
              <a:rPr lang="en-GB" sz="1200" dirty="0">
                <a:latin typeface="Calibri" panose="020F0502020204030204" pitchFamily="34" charset="0"/>
                <a:ea typeface="Calibri" panose="020F0502020204030204" pitchFamily="34" charset="0"/>
                <a:cs typeface="Times New Roman" panose="02020603050405020304" pitchFamily="18" charset="0"/>
              </a:rPr>
              <a:t>CBT Therapist / Specialist Teacher / CAMHS / </a:t>
            </a:r>
          </a:p>
          <a:p>
            <a:pPr algn="ctr">
              <a:lnSpc>
                <a:spcPct val="107000"/>
              </a:lnSpc>
              <a:spcAft>
                <a:spcPts val="600"/>
              </a:spcAft>
            </a:pPr>
            <a:r>
              <a:rPr lang="en-GB" sz="1200" dirty="0">
                <a:latin typeface="Calibri" panose="020F0502020204030204" pitchFamily="34" charset="0"/>
                <a:ea typeface="Calibri" panose="020F0502020204030204" pitchFamily="34" charset="0"/>
                <a:cs typeface="Times New Roman" panose="02020603050405020304" pitchFamily="18" charset="0"/>
              </a:rPr>
              <a:t>Early Help Assessment – Children and Family Wellbeing Service (CFW) – Family Support Worker, Child Action North West (CANW), KEY</a:t>
            </a:r>
            <a:endParaRPr lang="en-GB" sz="9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0" name="Down Arrow 19"/>
          <p:cNvSpPr/>
          <p:nvPr/>
        </p:nvSpPr>
        <p:spPr>
          <a:xfrm>
            <a:off x="4395650" y="3119835"/>
            <a:ext cx="293915" cy="435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1" name="Picture 20"/>
          <p:cNvPicPr>
            <a:picLocks noChangeAspect="1"/>
          </p:cNvPicPr>
          <p:nvPr/>
        </p:nvPicPr>
        <p:blipFill>
          <a:blip r:embed="rId2"/>
          <a:stretch>
            <a:fillRect/>
          </a:stretch>
        </p:blipFill>
        <p:spPr>
          <a:xfrm>
            <a:off x="4371143" y="4134388"/>
            <a:ext cx="342930" cy="462375"/>
          </a:xfrm>
          <a:prstGeom prst="rect">
            <a:avLst/>
          </a:prstGeom>
        </p:spPr>
      </p:pic>
    </p:spTree>
    <p:extLst>
      <p:ext uri="{BB962C8B-B14F-4D97-AF65-F5344CB8AC3E}">
        <p14:creationId xmlns:p14="http://schemas.microsoft.com/office/powerpoint/2010/main" val="230358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0033"/>
          <a:stretch/>
        </p:blipFill>
        <p:spPr>
          <a:xfrm>
            <a:off x="297894" y="1904394"/>
            <a:ext cx="2521744" cy="714752"/>
          </a:xfrm>
          <a:prstGeom prst="rect">
            <a:avLst/>
          </a:prstGeom>
        </p:spPr>
      </p:pic>
      <p:sp>
        <p:nvSpPr>
          <p:cNvPr id="3" name="TextBox 2">
            <a:extLst>
              <a:ext uri="{FF2B5EF4-FFF2-40B4-BE49-F238E27FC236}">
                <a16:creationId xmlns:a16="http://schemas.microsoft.com/office/drawing/2014/main" xmlns="" id="{D41EAE5E-F393-4740-AD42-4A5185690FE3}"/>
              </a:ext>
            </a:extLst>
          </p:cNvPr>
          <p:cNvSpPr txBox="1"/>
          <p:nvPr/>
        </p:nvSpPr>
        <p:spPr>
          <a:xfrm>
            <a:off x="1651436" y="594713"/>
            <a:ext cx="6580415" cy="600164"/>
          </a:xfrm>
          <a:prstGeom prst="rect">
            <a:avLst/>
          </a:prstGeom>
          <a:noFill/>
        </p:spPr>
        <p:txBody>
          <a:bodyPr wrap="square">
            <a:spAutoFit/>
          </a:bodyPr>
          <a:lstStyle/>
          <a:p>
            <a:pPr algn="ctr"/>
            <a:r>
              <a:rPr lang="en-GB" sz="3300" b="1" dirty="0">
                <a:solidFill>
                  <a:srgbClr val="0070C0"/>
                </a:solidFill>
              </a:rPr>
              <a:t>Online Support and Advice</a:t>
            </a:r>
          </a:p>
        </p:txBody>
      </p:sp>
      <p:pic>
        <p:nvPicPr>
          <p:cNvPr id="2" name="Picture 1"/>
          <p:cNvPicPr>
            <a:picLocks noChangeAspect="1"/>
          </p:cNvPicPr>
          <p:nvPr/>
        </p:nvPicPr>
        <p:blipFill>
          <a:blip r:embed="rId3"/>
          <a:stretch>
            <a:fillRect/>
          </a:stretch>
        </p:blipFill>
        <p:spPr>
          <a:xfrm>
            <a:off x="2539604" y="2565357"/>
            <a:ext cx="1730829" cy="611560"/>
          </a:xfrm>
          <a:prstGeom prst="rect">
            <a:avLst/>
          </a:prstGeom>
        </p:spPr>
      </p:pic>
      <p:pic>
        <p:nvPicPr>
          <p:cNvPr id="6" name="Picture 5"/>
          <p:cNvPicPr>
            <a:picLocks noChangeAspect="1"/>
          </p:cNvPicPr>
          <p:nvPr/>
        </p:nvPicPr>
        <p:blipFill>
          <a:blip r:embed="rId4"/>
          <a:stretch>
            <a:fillRect/>
          </a:stretch>
        </p:blipFill>
        <p:spPr>
          <a:xfrm>
            <a:off x="6935209" y="2067895"/>
            <a:ext cx="1964531" cy="1307306"/>
          </a:xfrm>
          <a:prstGeom prst="rect">
            <a:avLst/>
          </a:prstGeom>
        </p:spPr>
      </p:pic>
      <p:pic>
        <p:nvPicPr>
          <p:cNvPr id="8" name="Picture 7"/>
          <p:cNvPicPr>
            <a:picLocks noChangeAspect="1"/>
          </p:cNvPicPr>
          <p:nvPr/>
        </p:nvPicPr>
        <p:blipFill>
          <a:blip r:embed="rId5"/>
          <a:stretch>
            <a:fillRect/>
          </a:stretch>
        </p:blipFill>
        <p:spPr>
          <a:xfrm>
            <a:off x="6869894" y="3172117"/>
            <a:ext cx="1964531" cy="1307306"/>
          </a:xfrm>
          <a:prstGeom prst="rect">
            <a:avLst/>
          </a:prstGeom>
        </p:spPr>
      </p:pic>
      <p:pic>
        <p:nvPicPr>
          <p:cNvPr id="9" name="Picture 8"/>
          <p:cNvPicPr>
            <a:picLocks noChangeAspect="1"/>
          </p:cNvPicPr>
          <p:nvPr/>
        </p:nvPicPr>
        <p:blipFill>
          <a:blip r:embed="rId6"/>
          <a:stretch>
            <a:fillRect/>
          </a:stretch>
        </p:blipFill>
        <p:spPr>
          <a:xfrm>
            <a:off x="2475561" y="3205312"/>
            <a:ext cx="1607344" cy="1607344"/>
          </a:xfrm>
          <a:prstGeom prst="rect">
            <a:avLst/>
          </a:prstGeom>
        </p:spPr>
      </p:pic>
      <p:pic>
        <p:nvPicPr>
          <p:cNvPr id="11" name="Picture 10"/>
          <p:cNvPicPr>
            <a:picLocks noChangeAspect="1"/>
          </p:cNvPicPr>
          <p:nvPr/>
        </p:nvPicPr>
        <p:blipFill>
          <a:blip r:embed="rId7"/>
          <a:stretch>
            <a:fillRect/>
          </a:stretch>
        </p:blipFill>
        <p:spPr>
          <a:xfrm>
            <a:off x="4384184" y="1962333"/>
            <a:ext cx="2437272" cy="1206049"/>
          </a:xfrm>
          <a:prstGeom prst="rect">
            <a:avLst/>
          </a:prstGeom>
        </p:spPr>
      </p:pic>
      <p:pic>
        <p:nvPicPr>
          <p:cNvPr id="13" name="Picture 12"/>
          <p:cNvPicPr>
            <a:picLocks noChangeAspect="1"/>
          </p:cNvPicPr>
          <p:nvPr/>
        </p:nvPicPr>
        <p:blipFill>
          <a:blip r:embed="rId8"/>
          <a:stretch>
            <a:fillRect/>
          </a:stretch>
        </p:blipFill>
        <p:spPr>
          <a:xfrm>
            <a:off x="4941643" y="3496599"/>
            <a:ext cx="1594994" cy="1546025"/>
          </a:xfrm>
          <a:prstGeom prst="rect">
            <a:avLst/>
          </a:prstGeom>
        </p:spPr>
      </p:pic>
      <p:pic>
        <p:nvPicPr>
          <p:cNvPr id="12" name="Picture 11"/>
          <p:cNvPicPr>
            <a:picLocks noChangeAspect="1"/>
          </p:cNvPicPr>
          <p:nvPr/>
        </p:nvPicPr>
        <p:blipFill>
          <a:blip r:embed="rId9"/>
          <a:stretch>
            <a:fillRect/>
          </a:stretch>
        </p:blipFill>
        <p:spPr>
          <a:xfrm>
            <a:off x="3196976" y="4847479"/>
            <a:ext cx="1993565" cy="754445"/>
          </a:xfrm>
          <a:prstGeom prst="rect">
            <a:avLst/>
          </a:prstGeom>
        </p:spPr>
      </p:pic>
      <p:sp>
        <p:nvSpPr>
          <p:cNvPr id="10" name="TextBox 9"/>
          <p:cNvSpPr txBox="1"/>
          <p:nvPr/>
        </p:nvSpPr>
        <p:spPr>
          <a:xfrm>
            <a:off x="4193759" y="1946486"/>
            <a:ext cx="1678577" cy="300082"/>
          </a:xfrm>
          <a:prstGeom prst="rect">
            <a:avLst/>
          </a:prstGeom>
          <a:noFill/>
        </p:spPr>
        <p:txBody>
          <a:bodyPr wrap="square" rtlCol="0">
            <a:spAutoFit/>
          </a:bodyPr>
          <a:lstStyle/>
          <a:p>
            <a:pPr algn="ctr"/>
            <a:r>
              <a:rPr lang="en-GB" sz="1350" dirty="0">
                <a:solidFill>
                  <a:schemeClr val="bg1"/>
                </a:solidFill>
              </a:rPr>
              <a:t>selfharm.co.uk</a:t>
            </a:r>
          </a:p>
        </p:txBody>
      </p:sp>
      <p:pic>
        <p:nvPicPr>
          <p:cNvPr id="14" name="Picture 13"/>
          <p:cNvPicPr>
            <a:picLocks noChangeAspect="1"/>
          </p:cNvPicPr>
          <p:nvPr/>
        </p:nvPicPr>
        <p:blipFill>
          <a:blip r:embed="rId10"/>
          <a:stretch>
            <a:fillRect/>
          </a:stretch>
        </p:blipFill>
        <p:spPr>
          <a:xfrm>
            <a:off x="6935209" y="4479423"/>
            <a:ext cx="1819670" cy="1210908"/>
          </a:xfrm>
          <a:prstGeom prst="rect">
            <a:avLst/>
          </a:prstGeom>
        </p:spPr>
      </p:pic>
      <p:pic>
        <p:nvPicPr>
          <p:cNvPr id="15" name="Picture 14"/>
          <p:cNvPicPr>
            <a:picLocks noChangeAspect="1"/>
          </p:cNvPicPr>
          <p:nvPr/>
        </p:nvPicPr>
        <p:blipFill>
          <a:blip r:embed="rId11"/>
          <a:stretch>
            <a:fillRect/>
          </a:stretch>
        </p:blipFill>
        <p:spPr>
          <a:xfrm>
            <a:off x="532121" y="4700486"/>
            <a:ext cx="2238631" cy="808062"/>
          </a:xfrm>
          <a:prstGeom prst="rect">
            <a:avLst/>
          </a:prstGeom>
        </p:spPr>
      </p:pic>
      <p:pic>
        <p:nvPicPr>
          <p:cNvPr id="16" name="Picture 15"/>
          <p:cNvPicPr>
            <a:picLocks noChangeAspect="1"/>
          </p:cNvPicPr>
          <p:nvPr/>
        </p:nvPicPr>
        <p:blipFill>
          <a:blip r:embed="rId12"/>
          <a:stretch>
            <a:fillRect/>
          </a:stretch>
        </p:blipFill>
        <p:spPr>
          <a:xfrm>
            <a:off x="297895" y="2926243"/>
            <a:ext cx="1964531" cy="1307306"/>
          </a:xfrm>
          <a:prstGeom prst="rect">
            <a:avLst/>
          </a:prstGeom>
        </p:spPr>
      </p:pic>
    </p:spTree>
    <p:extLst>
      <p:ext uri="{BB962C8B-B14F-4D97-AF65-F5344CB8AC3E}">
        <p14:creationId xmlns:p14="http://schemas.microsoft.com/office/powerpoint/2010/main" val="410338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1208"/>
          <a:stretch/>
        </p:blipFill>
        <p:spPr>
          <a:xfrm>
            <a:off x="140591" y="1912085"/>
            <a:ext cx="3089990" cy="2945149"/>
          </a:xfrm>
          <a:prstGeom prst="rect">
            <a:avLst/>
          </a:prstGeom>
        </p:spPr>
      </p:pic>
      <p:sp>
        <p:nvSpPr>
          <p:cNvPr id="3" name="TextBox 2">
            <a:extLst>
              <a:ext uri="{FF2B5EF4-FFF2-40B4-BE49-F238E27FC236}">
                <a16:creationId xmlns:a16="http://schemas.microsoft.com/office/drawing/2014/main" xmlns="" id="{D41EAE5E-F393-4740-AD42-4A5185690FE3}"/>
              </a:ext>
            </a:extLst>
          </p:cNvPr>
          <p:cNvSpPr txBox="1"/>
          <p:nvPr/>
        </p:nvSpPr>
        <p:spPr>
          <a:xfrm>
            <a:off x="1593372" y="604424"/>
            <a:ext cx="6580415" cy="600164"/>
          </a:xfrm>
          <a:prstGeom prst="rect">
            <a:avLst/>
          </a:prstGeom>
          <a:noFill/>
        </p:spPr>
        <p:txBody>
          <a:bodyPr wrap="square">
            <a:spAutoFit/>
          </a:bodyPr>
          <a:lstStyle/>
          <a:p>
            <a:pPr algn="ctr"/>
            <a:r>
              <a:rPr lang="en-GB" sz="3300" b="1" dirty="0">
                <a:solidFill>
                  <a:srgbClr val="0070C0"/>
                </a:solidFill>
              </a:rPr>
              <a:t>Local Support Services</a:t>
            </a:r>
          </a:p>
        </p:txBody>
      </p:sp>
      <p:pic>
        <p:nvPicPr>
          <p:cNvPr id="15" name="Picture 14"/>
          <p:cNvPicPr>
            <a:picLocks noChangeAspect="1"/>
          </p:cNvPicPr>
          <p:nvPr/>
        </p:nvPicPr>
        <p:blipFill rotWithShape="1">
          <a:blip r:embed="rId3"/>
          <a:srcRect l="11125" t="67613" r="14301" b="5467"/>
          <a:stretch/>
        </p:blipFill>
        <p:spPr>
          <a:xfrm>
            <a:off x="3557336" y="2352947"/>
            <a:ext cx="5416848" cy="1099918"/>
          </a:xfrm>
          <a:prstGeom prst="rect">
            <a:avLst/>
          </a:prstGeom>
        </p:spPr>
      </p:pic>
      <p:pic>
        <p:nvPicPr>
          <p:cNvPr id="16" name="Picture 15"/>
          <p:cNvPicPr>
            <a:picLocks noChangeAspect="1"/>
          </p:cNvPicPr>
          <p:nvPr/>
        </p:nvPicPr>
        <p:blipFill rotWithShape="1">
          <a:blip r:embed="rId4"/>
          <a:srcRect t="17437" b="25571"/>
          <a:stretch/>
        </p:blipFill>
        <p:spPr>
          <a:xfrm>
            <a:off x="4725488" y="1906819"/>
            <a:ext cx="934335" cy="522515"/>
          </a:xfrm>
          <a:prstGeom prst="rect">
            <a:avLst/>
          </a:prstGeom>
        </p:spPr>
      </p:pic>
      <p:sp>
        <p:nvSpPr>
          <p:cNvPr id="19" name="Rectangle 18"/>
          <p:cNvSpPr/>
          <p:nvPr/>
        </p:nvSpPr>
        <p:spPr>
          <a:xfrm>
            <a:off x="5737139" y="1990305"/>
            <a:ext cx="2641621" cy="346249"/>
          </a:xfrm>
          <a:prstGeom prst="rect">
            <a:avLst/>
          </a:prstGeom>
        </p:spPr>
        <p:txBody>
          <a:bodyPr wrap="none">
            <a:spAutoFit/>
          </a:bodyPr>
          <a:lstStyle/>
          <a:p>
            <a:r>
              <a:rPr lang="en-GB" sz="1650" dirty="0"/>
              <a:t>lancashire.gov.uk/</a:t>
            </a:r>
            <a:r>
              <a:rPr lang="en-GB" sz="1650" dirty="0" err="1"/>
              <a:t>youthzone</a:t>
            </a:r>
            <a:endParaRPr lang="en-GB" sz="1650" dirty="0"/>
          </a:p>
        </p:txBody>
      </p:sp>
      <p:pic>
        <p:nvPicPr>
          <p:cNvPr id="22" name="Picture 21"/>
          <p:cNvPicPr>
            <a:picLocks noChangeAspect="1"/>
          </p:cNvPicPr>
          <p:nvPr/>
        </p:nvPicPr>
        <p:blipFill>
          <a:blip r:embed="rId5"/>
          <a:stretch>
            <a:fillRect/>
          </a:stretch>
        </p:blipFill>
        <p:spPr>
          <a:xfrm>
            <a:off x="3417212" y="3707041"/>
            <a:ext cx="1053801" cy="484748"/>
          </a:xfrm>
          <a:prstGeom prst="rect">
            <a:avLst/>
          </a:prstGeom>
        </p:spPr>
      </p:pic>
      <p:sp>
        <p:nvSpPr>
          <p:cNvPr id="23" name="Rectangle 22"/>
          <p:cNvSpPr/>
          <p:nvPr/>
        </p:nvSpPr>
        <p:spPr>
          <a:xfrm>
            <a:off x="4471014" y="3640677"/>
            <a:ext cx="737189" cy="507831"/>
          </a:xfrm>
          <a:prstGeom prst="rect">
            <a:avLst/>
          </a:prstGeom>
        </p:spPr>
        <p:txBody>
          <a:bodyPr wrap="none">
            <a:spAutoFit/>
          </a:bodyPr>
          <a:lstStyle/>
          <a:p>
            <a:r>
              <a:rPr lang="en-GB" sz="1350" b="1" dirty="0">
                <a:solidFill>
                  <a:schemeClr val="accent2">
                    <a:lumMod val="75000"/>
                  </a:schemeClr>
                </a:solidFill>
              </a:rPr>
              <a:t>School </a:t>
            </a:r>
          </a:p>
          <a:p>
            <a:r>
              <a:rPr lang="en-GB" sz="1350" b="1" dirty="0">
                <a:solidFill>
                  <a:schemeClr val="accent2">
                    <a:lumMod val="75000"/>
                  </a:schemeClr>
                </a:solidFill>
              </a:rPr>
              <a:t>Nursing</a:t>
            </a:r>
          </a:p>
        </p:txBody>
      </p:sp>
      <p:sp>
        <p:nvSpPr>
          <p:cNvPr id="24" name="Rectangle 23"/>
          <p:cNvSpPr/>
          <p:nvPr/>
        </p:nvSpPr>
        <p:spPr>
          <a:xfrm>
            <a:off x="3333726" y="4665256"/>
            <a:ext cx="2329484" cy="415498"/>
          </a:xfrm>
          <a:prstGeom prst="rect">
            <a:avLst/>
          </a:prstGeom>
        </p:spPr>
        <p:txBody>
          <a:bodyPr wrap="none">
            <a:spAutoFit/>
          </a:bodyPr>
          <a:lstStyle/>
          <a:p>
            <a:r>
              <a:rPr lang="en-GB" sz="1050" b="1" dirty="0"/>
              <a:t>lancsyoungpeoplefamilyservice.co.uk/</a:t>
            </a:r>
          </a:p>
          <a:p>
            <a:pPr algn="ctr"/>
            <a:r>
              <a:rPr lang="en-GB" sz="1050" b="1" dirty="0"/>
              <a:t>school-nursing</a:t>
            </a:r>
          </a:p>
        </p:txBody>
      </p:sp>
      <p:sp>
        <p:nvSpPr>
          <p:cNvPr id="25" name="Rectangle 24"/>
          <p:cNvSpPr/>
          <p:nvPr/>
        </p:nvSpPr>
        <p:spPr>
          <a:xfrm>
            <a:off x="3274185" y="4180508"/>
            <a:ext cx="2108064" cy="553998"/>
          </a:xfrm>
          <a:prstGeom prst="rect">
            <a:avLst/>
          </a:prstGeom>
        </p:spPr>
        <p:txBody>
          <a:bodyPr wrap="square">
            <a:spAutoFit/>
          </a:bodyPr>
          <a:lstStyle/>
          <a:p>
            <a:pPr algn="ctr"/>
            <a:r>
              <a:rPr lang="en-GB" sz="1500" b="1" dirty="0">
                <a:solidFill>
                  <a:schemeClr val="accent2">
                    <a:lumMod val="75000"/>
                  </a:schemeClr>
                </a:solidFill>
              </a:rPr>
              <a:t>Chat Health text service  </a:t>
            </a:r>
          </a:p>
          <a:p>
            <a:pPr algn="ctr"/>
            <a:r>
              <a:rPr lang="en-GB" sz="1500" b="1" dirty="0">
                <a:solidFill>
                  <a:schemeClr val="accent2">
                    <a:lumMod val="75000"/>
                  </a:schemeClr>
                </a:solidFill>
              </a:rPr>
              <a:t>07507 330 510</a:t>
            </a:r>
          </a:p>
        </p:txBody>
      </p:sp>
      <p:pic>
        <p:nvPicPr>
          <p:cNvPr id="26" name="Picture 25"/>
          <p:cNvPicPr>
            <a:picLocks noChangeAspect="1"/>
          </p:cNvPicPr>
          <p:nvPr/>
        </p:nvPicPr>
        <p:blipFill>
          <a:blip r:embed="rId6"/>
          <a:stretch>
            <a:fillRect/>
          </a:stretch>
        </p:blipFill>
        <p:spPr>
          <a:xfrm>
            <a:off x="7373390" y="3533385"/>
            <a:ext cx="1600795" cy="1524287"/>
          </a:xfrm>
          <a:prstGeom prst="rect">
            <a:avLst/>
          </a:prstGeom>
        </p:spPr>
      </p:pic>
      <p:sp>
        <p:nvSpPr>
          <p:cNvPr id="27" name="Rectangle 26"/>
          <p:cNvSpPr/>
          <p:nvPr/>
        </p:nvSpPr>
        <p:spPr>
          <a:xfrm>
            <a:off x="7736186" y="5017015"/>
            <a:ext cx="1192955" cy="300082"/>
          </a:xfrm>
          <a:prstGeom prst="rect">
            <a:avLst/>
          </a:prstGeom>
        </p:spPr>
        <p:txBody>
          <a:bodyPr wrap="none">
            <a:spAutoFit/>
          </a:bodyPr>
          <a:lstStyle/>
          <a:p>
            <a:r>
              <a:rPr lang="en-GB" sz="1350" dirty="0"/>
              <a:t>01257 517240</a:t>
            </a:r>
          </a:p>
        </p:txBody>
      </p:sp>
      <p:pic>
        <p:nvPicPr>
          <p:cNvPr id="28" name="Picture 27"/>
          <p:cNvPicPr>
            <a:picLocks noChangeAspect="1"/>
          </p:cNvPicPr>
          <p:nvPr/>
        </p:nvPicPr>
        <p:blipFill>
          <a:blip r:embed="rId7"/>
          <a:stretch>
            <a:fillRect/>
          </a:stretch>
        </p:blipFill>
        <p:spPr>
          <a:xfrm>
            <a:off x="5885261" y="3750676"/>
            <a:ext cx="1266312" cy="1262486"/>
          </a:xfrm>
          <a:prstGeom prst="rect">
            <a:avLst/>
          </a:prstGeom>
        </p:spPr>
      </p:pic>
      <p:sp>
        <p:nvSpPr>
          <p:cNvPr id="29" name="Rectangle 28"/>
          <p:cNvSpPr/>
          <p:nvPr/>
        </p:nvSpPr>
        <p:spPr>
          <a:xfrm>
            <a:off x="5656576" y="5040098"/>
            <a:ext cx="1945982" cy="276999"/>
          </a:xfrm>
          <a:prstGeom prst="rect">
            <a:avLst/>
          </a:prstGeom>
        </p:spPr>
        <p:txBody>
          <a:bodyPr wrap="none">
            <a:spAutoFit/>
          </a:bodyPr>
          <a:lstStyle/>
          <a:p>
            <a:r>
              <a:rPr lang="en-GB" sz="1200" dirty="0"/>
              <a:t>healthyyoungmindslsc.co.uk</a:t>
            </a:r>
          </a:p>
        </p:txBody>
      </p:sp>
      <p:pic>
        <p:nvPicPr>
          <p:cNvPr id="30" name="Picture 29"/>
          <p:cNvPicPr>
            <a:picLocks noChangeAspect="1"/>
          </p:cNvPicPr>
          <p:nvPr/>
        </p:nvPicPr>
        <p:blipFill rotWithShape="1">
          <a:blip r:embed="rId8"/>
          <a:srcRect l="797" t="32971" r="-797" b="33556"/>
          <a:stretch/>
        </p:blipFill>
        <p:spPr>
          <a:xfrm>
            <a:off x="599789" y="5027226"/>
            <a:ext cx="2459949" cy="561703"/>
          </a:xfrm>
          <a:prstGeom prst="rect">
            <a:avLst/>
          </a:prstGeom>
        </p:spPr>
      </p:pic>
      <p:sp>
        <p:nvSpPr>
          <p:cNvPr id="31" name="Rectangle 30"/>
          <p:cNvSpPr/>
          <p:nvPr/>
        </p:nvSpPr>
        <p:spPr>
          <a:xfrm>
            <a:off x="3557336" y="1906820"/>
            <a:ext cx="5322431" cy="1588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2" name="Rectangle 31"/>
          <p:cNvSpPr/>
          <p:nvPr/>
        </p:nvSpPr>
        <p:spPr>
          <a:xfrm>
            <a:off x="101155" y="1883066"/>
            <a:ext cx="3129425" cy="29741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Rectangle 32"/>
          <p:cNvSpPr/>
          <p:nvPr/>
        </p:nvSpPr>
        <p:spPr>
          <a:xfrm>
            <a:off x="599789" y="5039321"/>
            <a:ext cx="2459949" cy="5375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58488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1EAE5E-F393-4740-AD42-4A5185690FE3}"/>
              </a:ext>
            </a:extLst>
          </p:cNvPr>
          <p:cNvSpPr txBox="1"/>
          <p:nvPr/>
        </p:nvSpPr>
        <p:spPr>
          <a:xfrm>
            <a:off x="1115616" y="620688"/>
            <a:ext cx="6580415" cy="600164"/>
          </a:xfrm>
          <a:prstGeom prst="rect">
            <a:avLst/>
          </a:prstGeom>
          <a:noFill/>
        </p:spPr>
        <p:txBody>
          <a:bodyPr wrap="square">
            <a:spAutoFit/>
          </a:bodyPr>
          <a:lstStyle/>
          <a:p>
            <a:pPr algn="ctr"/>
            <a:r>
              <a:rPr lang="en-GB" sz="3300" b="1" dirty="0">
                <a:solidFill>
                  <a:srgbClr val="0070C0"/>
                </a:solidFill>
              </a:rPr>
              <a:t>School Website – Wellbeing</a:t>
            </a:r>
          </a:p>
        </p:txBody>
      </p:sp>
      <p:pic>
        <p:nvPicPr>
          <p:cNvPr id="4" name="Picture 3"/>
          <p:cNvPicPr>
            <a:picLocks noChangeAspect="1"/>
          </p:cNvPicPr>
          <p:nvPr/>
        </p:nvPicPr>
        <p:blipFill rotWithShape="1">
          <a:blip r:embed="rId2"/>
          <a:srcRect t="8060" b="4556"/>
          <a:stretch/>
        </p:blipFill>
        <p:spPr>
          <a:xfrm>
            <a:off x="712831" y="1823902"/>
            <a:ext cx="7906334" cy="3886200"/>
          </a:xfrm>
          <a:prstGeom prst="rect">
            <a:avLst/>
          </a:prstGeom>
        </p:spPr>
      </p:pic>
    </p:spTree>
    <p:extLst>
      <p:ext uri="{BB962C8B-B14F-4D97-AF65-F5344CB8AC3E}">
        <p14:creationId xmlns:p14="http://schemas.microsoft.com/office/powerpoint/2010/main" val="18715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1EAE5E-F393-4740-AD42-4A5185690FE3}"/>
              </a:ext>
            </a:extLst>
          </p:cNvPr>
          <p:cNvSpPr txBox="1"/>
          <p:nvPr/>
        </p:nvSpPr>
        <p:spPr>
          <a:xfrm>
            <a:off x="1489767" y="548680"/>
            <a:ext cx="6580415" cy="600164"/>
          </a:xfrm>
          <a:prstGeom prst="rect">
            <a:avLst/>
          </a:prstGeom>
          <a:noFill/>
        </p:spPr>
        <p:txBody>
          <a:bodyPr wrap="square">
            <a:spAutoFit/>
          </a:bodyPr>
          <a:lstStyle/>
          <a:p>
            <a:pPr algn="ctr"/>
            <a:r>
              <a:rPr lang="en-GB" sz="3300" b="1" dirty="0">
                <a:solidFill>
                  <a:srgbClr val="0070C0"/>
                </a:solidFill>
              </a:rPr>
              <a:t>Pastoral Staff at St Michael’s</a:t>
            </a:r>
          </a:p>
        </p:txBody>
      </p:sp>
      <p:pic>
        <p:nvPicPr>
          <p:cNvPr id="2" name="Picture 1"/>
          <p:cNvPicPr>
            <a:picLocks noChangeAspect="1"/>
          </p:cNvPicPr>
          <p:nvPr/>
        </p:nvPicPr>
        <p:blipFill>
          <a:blip r:embed="rId2"/>
          <a:stretch>
            <a:fillRect/>
          </a:stretch>
        </p:blipFill>
        <p:spPr>
          <a:xfrm>
            <a:off x="2346578" y="1875405"/>
            <a:ext cx="1451058" cy="1798862"/>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4065146" y="1857878"/>
            <a:ext cx="1579676" cy="1887517"/>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5866149" y="1846014"/>
            <a:ext cx="1486234" cy="1887517"/>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1840874" y="3851121"/>
            <a:ext cx="1419486" cy="1670806"/>
          </a:xfrm>
          <a:prstGeom prst="rect">
            <a:avLst/>
          </a:prstGeom>
        </p:spPr>
      </p:pic>
      <p:pic>
        <p:nvPicPr>
          <p:cNvPr id="8" name="Picture 7"/>
          <p:cNvPicPr>
            <a:picLocks noChangeAspect="1"/>
          </p:cNvPicPr>
          <p:nvPr/>
        </p:nvPicPr>
        <p:blipFill>
          <a:blip r:embed="rId6"/>
          <a:stretch>
            <a:fillRect/>
          </a:stretch>
        </p:blipFill>
        <p:spPr>
          <a:xfrm>
            <a:off x="3312910" y="3840168"/>
            <a:ext cx="1467065" cy="1670805"/>
          </a:xfrm>
          <a:prstGeom prst="rect">
            <a:avLst/>
          </a:prstGeom>
        </p:spPr>
      </p:pic>
      <p:pic>
        <p:nvPicPr>
          <p:cNvPr id="9" name="Picture 8"/>
          <p:cNvPicPr>
            <a:picLocks noChangeAspect="1"/>
          </p:cNvPicPr>
          <p:nvPr/>
        </p:nvPicPr>
        <p:blipFill>
          <a:blip r:embed="rId7"/>
          <a:stretch>
            <a:fillRect/>
          </a:stretch>
        </p:blipFill>
        <p:spPr>
          <a:xfrm>
            <a:off x="4816493" y="3842627"/>
            <a:ext cx="1484711" cy="1670805"/>
          </a:xfrm>
          <a:prstGeom prst="rect">
            <a:avLst/>
          </a:prstGeom>
        </p:spPr>
      </p:pic>
      <p:pic>
        <p:nvPicPr>
          <p:cNvPr id="10" name="Picture 9"/>
          <p:cNvPicPr>
            <a:picLocks noChangeAspect="1"/>
          </p:cNvPicPr>
          <p:nvPr/>
        </p:nvPicPr>
        <p:blipFill>
          <a:blip r:embed="rId8"/>
          <a:stretch>
            <a:fillRect/>
          </a:stretch>
        </p:blipFill>
        <p:spPr>
          <a:xfrm>
            <a:off x="6331777" y="3851121"/>
            <a:ext cx="1448995" cy="1670805"/>
          </a:xfrm>
          <a:prstGeom prst="rect">
            <a:avLst/>
          </a:prstGeom>
        </p:spPr>
      </p:pic>
    </p:spTree>
    <p:extLst>
      <p:ext uri="{BB962C8B-B14F-4D97-AF65-F5344CB8AC3E}">
        <p14:creationId xmlns:p14="http://schemas.microsoft.com/office/powerpoint/2010/main" val="428382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1412776"/>
            <a:ext cx="1198051" cy="11704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0602" y="2924875"/>
            <a:ext cx="1194891" cy="11513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900" y="4452175"/>
            <a:ext cx="1221503" cy="1204883"/>
          </a:xfrm>
          <a:prstGeom prst="rect">
            <a:avLst/>
          </a:prstGeom>
        </p:spPr>
      </p:pic>
      <p:sp>
        <p:nvSpPr>
          <p:cNvPr id="7" name="TextBox 6">
            <a:extLst>
              <a:ext uri="{FF2B5EF4-FFF2-40B4-BE49-F238E27FC236}">
                <a16:creationId xmlns:a16="http://schemas.microsoft.com/office/drawing/2014/main" xmlns="" id="{6001FF85-F4A9-469A-818D-CDF7BC535F3C}"/>
              </a:ext>
            </a:extLst>
          </p:cNvPr>
          <p:cNvSpPr txBox="1"/>
          <p:nvPr/>
        </p:nvSpPr>
        <p:spPr>
          <a:xfrm>
            <a:off x="251520" y="1340768"/>
            <a:ext cx="778306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Welcome and Introduction </a:t>
            </a:r>
            <a:r>
              <a:rPr kumimoji="0" lang="en-GB" sz="1900" b="0"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Mrs J Jenks (Headteacher)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accent1"/>
                </a:solidFill>
                <a:effectLst/>
                <a:uLnTx/>
                <a:uFillTx/>
                <a:latin typeface="Tahoma" panose="020B0604030504040204" pitchFamily="34" charset="0"/>
                <a:ea typeface="Tahoma" panose="020B0604030504040204" pitchFamily="34" charset="0"/>
                <a:cs typeface="Tahoma" panose="020B0604030504040204" pitchFamily="34" charset="0"/>
              </a:rPr>
              <a:t>Wellbeing, Help and Support</a:t>
            </a:r>
            <a:r>
              <a:rPr kumimoji="0" lang="en-GB" sz="19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Mrs J Monaghan (Pupil Engagement Coordinator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Compass Bloom Mental Health Support Team</a:t>
            </a:r>
            <a:r>
              <a:rPr kumimoji="0" lang="en-GB" sz="19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Chloe Murphy and Ruth Mills (Education Mental Health Practitioners)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Online Safety</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Miss L O’Malley (Online Safety/Prevent 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Wellbeing</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 D </a:t>
            </a:r>
            <a:r>
              <a:rPr kumimoji="0" lang="en-GB" sz="19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Gow</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(Year 8 Pupil Manager)</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Q&amp;A information and Close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 J Chadwick (Deputy Headteacher-Wellbeing)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059832" y="332656"/>
            <a:ext cx="2316661"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Agenda</a:t>
            </a:r>
          </a:p>
        </p:txBody>
      </p:sp>
    </p:spTree>
    <p:extLst>
      <p:ext uri="{BB962C8B-B14F-4D97-AF65-F5344CB8AC3E}">
        <p14:creationId xmlns:p14="http://schemas.microsoft.com/office/powerpoint/2010/main" val="28020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860389" y="2033425"/>
            <a:ext cx="5423222" cy="2791152"/>
          </a:xfrm>
          <a:prstGeom prst="rect">
            <a:avLst/>
          </a:prstGeom>
        </p:spPr>
      </p:pic>
      <p:sp>
        <p:nvSpPr>
          <p:cNvPr id="3" name="AutoShape 3"/>
          <p:cNvSpPr/>
          <p:nvPr/>
        </p:nvSpPr>
        <p:spPr>
          <a:xfrm>
            <a:off x="1054591" y="5391150"/>
            <a:ext cx="2305735" cy="0"/>
          </a:xfrm>
          <a:prstGeom prst="line">
            <a:avLst/>
          </a:prstGeom>
          <a:ln w="190500" cap="flat">
            <a:solidFill>
              <a:srgbClr val="EB2079"/>
            </a:solidFill>
            <a:prstDash val="solid"/>
            <a:headEnd type="none" w="sm" len="sm"/>
            <a:tailEnd type="none" w="sm" len="sm"/>
          </a:ln>
        </p:spPr>
      </p:sp>
      <p:sp>
        <p:nvSpPr>
          <p:cNvPr id="4" name="AutoShape 4"/>
          <p:cNvSpPr/>
          <p:nvPr/>
        </p:nvSpPr>
        <p:spPr>
          <a:xfrm>
            <a:off x="3360326" y="5391150"/>
            <a:ext cx="2405703" cy="0"/>
          </a:xfrm>
          <a:prstGeom prst="line">
            <a:avLst/>
          </a:prstGeom>
          <a:ln w="190500" cap="flat">
            <a:solidFill>
              <a:srgbClr val="753D86"/>
            </a:solidFill>
            <a:prstDash val="solid"/>
            <a:headEnd type="none" w="sm" len="sm"/>
            <a:tailEnd type="none" w="sm" len="sm"/>
          </a:ln>
        </p:spPr>
      </p:sp>
      <p:sp>
        <p:nvSpPr>
          <p:cNvPr id="5" name="AutoShape 5"/>
          <p:cNvSpPr/>
          <p:nvPr/>
        </p:nvSpPr>
        <p:spPr>
          <a:xfrm>
            <a:off x="5766029" y="5391150"/>
            <a:ext cx="2323381" cy="0"/>
          </a:xfrm>
          <a:prstGeom prst="line">
            <a:avLst/>
          </a:prstGeom>
          <a:ln w="190500" cap="flat">
            <a:solidFill>
              <a:srgbClr val="004A99"/>
            </a:solidFill>
            <a:prstDash val="solid"/>
            <a:headEnd type="none" w="sm" len="sm"/>
            <a:tailEnd type="none" w="sm" len="sm"/>
          </a:ln>
        </p:spPr>
      </p:sp>
      <p:sp>
        <p:nvSpPr>
          <p:cNvPr id="6" name="AutoShape 6"/>
          <p:cNvSpPr/>
          <p:nvPr/>
        </p:nvSpPr>
        <p:spPr>
          <a:xfrm>
            <a:off x="1054591" y="1371600"/>
            <a:ext cx="2305735" cy="0"/>
          </a:xfrm>
          <a:prstGeom prst="line">
            <a:avLst/>
          </a:prstGeom>
          <a:ln w="190500" cap="flat">
            <a:solidFill>
              <a:srgbClr val="EB2079"/>
            </a:solidFill>
            <a:prstDash val="solid"/>
            <a:headEnd type="none" w="sm" len="sm"/>
            <a:tailEnd type="none" w="sm" len="sm"/>
          </a:ln>
        </p:spPr>
      </p:sp>
      <p:sp>
        <p:nvSpPr>
          <p:cNvPr id="7" name="AutoShape 7"/>
          <p:cNvSpPr/>
          <p:nvPr/>
        </p:nvSpPr>
        <p:spPr>
          <a:xfrm>
            <a:off x="3360326" y="1371600"/>
            <a:ext cx="2405703" cy="0"/>
          </a:xfrm>
          <a:prstGeom prst="line">
            <a:avLst/>
          </a:prstGeom>
          <a:ln w="190500" cap="flat">
            <a:solidFill>
              <a:srgbClr val="753D86"/>
            </a:solidFill>
            <a:prstDash val="solid"/>
            <a:headEnd type="none" w="sm" len="sm"/>
            <a:tailEnd type="none" w="sm" len="sm"/>
          </a:ln>
        </p:spPr>
      </p:sp>
      <p:sp>
        <p:nvSpPr>
          <p:cNvPr id="8" name="AutoShape 8"/>
          <p:cNvSpPr/>
          <p:nvPr/>
        </p:nvSpPr>
        <p:spPr>
          <a:xfrm>
            <a:off x="5766029" y="1371600"/>
            <a:ext cx="2323381" cy="0"/>
          </a:xfrm>
          <a:prstGeom prst="line">
            <a:avLst/>
          </a:prstGeom>
          <a:ln w="190500" cap="flat">
            <a:solidFill>
              <a:srgbClr val="004A99"/>
            </a:solidFill>
            <a:prstDash val="solid"/>
            <a:headEnd type="none" w="sm" len="sm"/>
            <a:tailEnd type="none" w="sm" len="sm"/>
          </a:ln>
        </p:spPr>
      </p:sp>
    </p:spTree>
    <p:extLst>
      <p:ext uri="{BB962C8B-B14F-4D97-AF65-F5344CB8AC3E}">
        <p14:creationId xmlns:p14="http://schemas.microsoft.com/office/powerpoint/2010/main" val="281730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4615" y="861365"/>
            <a:ext cx="5143500" cy="5135271"/>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7A547E">
                <a:alpha val="9804"/>
              </a:srgbClr>
            </a:solidFill>
          </p:spPr>
        </p:sp>
      </p:grpSp>
      <p:grpSp>
        <p:nvGrpSpPr>
          <p:cNvPr id="4" name="Group 4"/>
          <p:cNvGrpSpPr/>
          <p:nvPr/>
        </p:nvGrpSpPr>
        <p:grpSpPr>
          <a:xfrm rot="-5400000">
            <a:off x="4950978" y="1807728"/>
            <a:ext cx="5143500" cy="3242544"/>
            <a:chOff x="0" y="0"/>
            <a:chExt cx="3130550" cy="1973548"/>
          </a:xfrm>
        </p:grpSpPr>
        <p:sp>
          <p:nvSpPr>
            <p:cNvPr id="5" name="Freeform 5"/>
            <p:cNvSpPr/>
            <p:nvPr/>
          </p:nvSpPr>
          <p:spPr>
            <a:xfrm>
              <a:off x="0" y="0"/>
              <a:ext cx="3130550" cy="1973548"/>
            </a:xfrm>
            <a:custGeom>
              <a:avLst/>
              <a:gdLst/>
              <a:ahLst/>
              <a:cxnLst/>
              <a:rect l="l" t="t" r="r" b="b"/>
              <a:pathLst>
                <a:path w="3130550" h="1973548">
                  <a:moveTo>
                    <a:pt x="0" y="1123950"/>
                  </a:moveTo>
                  <a:lnTo>
                    <a:pt x="0" y="1973548"/>
                  </a:lnTo>
                  <a:lnTo>
                    <a:pt x="3130550" y="1973548"/>
                  </a:lnTo>
                  <a:lnTo>
                    <a:pt x="3130550" y="0"/>
                  </a:lnTo>
                  <a:close/>
                </a:path>
              </a:pathLst>
            </a:custGeom>
            <a:solidFill>
              <a:srgbClr val="753D86"/>
            </a:solidFill>
          </p:spPr>
        </p:sp>
      </p:grpSp>
      <p:sp>
        <p:nvSpPr>
          <p:cNvPr id="6" name="TextBox 6"/>
          <p:cNvSpPr txBox="1"/>
          <p:nvPr/>
        </p:nvSpPr>
        <p:spPr>
          <a:xfrm>
            <a:off x="514350" y="3947372"/>
            <a:ext cx="5144949" cy="282129"/>
          </a:xfrm>
          <a:prstGeom prst="rect">
            <a:avLst/>
          </a:prstGeom>
        </p:spPr>
        <p:txBody>
          <a:bodyPr lIns="0" tIns="0" rIns="0" bIns="0" rtlCol="0" anchor="t">
            <a:spAutoFit/>
          </a:bodyPr>
          <a:lstStyle/>
          <a:p>
            <a:pPr>
              <a:lnSpc>
                <a:spcPts val="2240"/>
              </a:lnSpc>
            </a:pPr>
            <a:r>
              <a:rPr lang="en-US" sz="1600" dirty="0">
                <a:solidFill>
                  <a:srgbClr val="575756"/>
                </a:solidFill>
                <a:latin typeface="Moon"/>
              </a:rPr>
              <a:t>Presented by Chloe and Ruth</a:t>
            </a:r>
          </a:p>
        </p:txBody>
      </p:sp>
      <p:grpSp>
        <p:nvGrpSpPr>
          <p:cNvPr id="7" name="Group 7"/>
          <p:cNvGrpSpPr/>
          <p:nvPr/>
        </p:nvGrpSpPr>
        <p:grpSpPr>
          <a:xfrm rot="-5400000">
            <a:off x="5148994" y="2005744"/>
            <a:ext cx="1760643" cy="6229370"/>
            <a:chOff x="0" y="0"/>
            <a:chExt cx="3786082" cy="13395622"/>
          </a:xfrm>
        </p:grpSpPr>
        <p:sp>
          <p:nvSpPr>
            <p:cNvPr id="8" name="Freeform 8"/>
            <p:cNvSpPr/>
            <p:nvPr/>
          </p:nvSpPr>
          <p:spPr>
            <a:xfrm>
              <a:off x="0" y="0"/>
              <a:ext cx="3786082" cy="13395623"/>
            </a:xfrm>
            <a:custGeom>
              <a:avLst/>
              <a:gdLst/>
              <a:ahLst/>
              <a:cxnLst/>
              <a:rect l="l" t="t" r="r" b="b"/>
              <a:pathLst>
                <a:path w="3786082" h="13395623">
                  <a:moveTo>
                    <a:pt x="3786082" y="13395623"/>
                  </a:moveTo>
                  <a:lnTo>
                    <a:pt x="0" y="13395623"/>
                  </a:lnTo>
                  <a:lnTo>
                    <a:pt x="0" y="0"/>
                  </a:lnTo>
                  <a:lnTo>
                    <a:pt x="3786082" y="13395623"/>
                  </a:lnTo>
                  <a:close/>
                </a:path>
              </a:pathLst>
            </a:custGeom>
            <a:solidFill>
              <a:srgbClr val="EB2079"/>
            </a:solidFill>
          </p:spPr>
        </p:sp>
      </p:grpSp>
      <p:pic>
        <p:nvPicPr>
          <p:cNvPr id="9" name="Picture 9"/>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514350" y="1371600"/>
            <a:ext cx="2813085" cy="1447800"/>
          </a:xfrm>
          <a:prstGeom prst="rect">
            <a:avLst/>
          </a:prstGeom>
        </p:spPr>
      </p:pic>
      <p:sp>
        <p:nvSpPr>
          <p:cNvPr id="10" name="TextBox 10"/>
          <p:cNvSpPr txBox="1"/>
          <p:nvPr/>
        </p:nvSpPr>
        <p:spPr>
          <a:xfrm>
            <a:off x="514350" y="2617894"/>
            <a:ext cx="6419850" cy="1077218"/>
          </a:xfrm>
          <a:prstGeom prst="rect">
            <a:avLst/>
          </a:prstGeom>
        </p:spPr>
        <p:txBody>
          <a:bodyPr wrap="square" lIns="0" tIns="0" rIns="0" bIns="0" rtlCol="0" anchor="t">
            <a:spAutoFit/>
          </a:bodyPr>
          <a:lstStyle/>
          <a:p>
            <a:pPr>
              <a:lnSpc>
                <a:spcPts val="8400"/>
              </a:lnSpc>
            </a:pPr>
            <a:r>
              <a:rPr lang="en-US" sz="2700">
                <a:solidFill>
                  <a:srgbClr val="004A99"/>
                </a:solidFill>
                <a:latin typeface="Moon Bold"/>
              </a:rPr>
              <a:t>Mental health support team</a:t>
            </a:r>
          </a:p>
        </p:txBody>
      </p:sp>
    </p:spTree>
    <p:extLst>
      <p:ext uri="{BB962C8B-B14F-4D97-AF65-F5344CB8AC3E}">
        <p14:creationId xmlns:p14="http://schemas.microsoft.com/office/powerpoint/2010/main" val="4030300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4350" y="5391150"/>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820085" y="5391150"/>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225788" y="5391150"/>
            <a:ext cx="2323381" cy="0"/>
          </a:xfrm>
          <a:prstGeom prst="line">
            <a:avLst/>
          </a:prstGeom>
          <a:ln w="190500" cap="flat">
            <a:solidFill>
              <a:srgbClr val="004A99"/>
            </a:solidFill>
            <a:prstDash val="solid"/>
            <a:headEnd type="none" w="sm" len="sm"/>
            <a:tailEnd type="none" w="sm" len="sm"/>
          </a:ln>
        </p:spPr>
      </p:sp>
      <p:grpSp>
        <p:nvGrpSpPr>
          <p:cNvPr id="5" name="Group 5"/>
          <p:cNvGrpSpPr/>
          <p:nvPr/>
        </p:nvGrpSpPr>
        <p:grpSpPr>
          <a:xfrm>
            <a:off x="514350" y="1339491"/>
            <a:ext cx="8115300" cy="819971"/>
            <a:chOff x="0" y="0"/>
            <a:chExt cx="4274726" cy="431919"/>
          </a:xfrm>
        </p:grpSpPr>
        <p:sp>
          <p:nvSpPr>
            <p:cNvPr id="6" name="Freeform 6"/>
            <p:cNvSpPr/>
            <p:nvPr/>
          </p:nvSpPr>
          <p:spPr>
            <a:xfrm>
              <a:off x="0" y="0"/>
              <a:ext cx="4274726" cy="431919"/>
            </a:xfrm>
            <a:custGeom>
              <a:avLst/>
              <a:gdLst/>
              <a:ahLst/>
              <a:cxnLst/>
              <a:rect l="l" t="t" r="r" b="b"/>
              <a:pathLst>
                <a:path w="4274726" h="431919">
                  <a:moveTo>
                    <a:pt x="0" y="0"/>
                  </a:moveTo>
                  <a:lnTo>
                    <a:pt x="4274726" y="0"/>
                  </a:lnTo>
                  <a:lnTo>
                    <a:pt x="4274726" y="431919"/>
                  </a:lnTo>
                  <a:lnTo>
                    <a:pt x="0" y="431919"/>
                  </a:lnTo>
                  <a:close/>
                </a:path>
              </a:pathLst>
            </a:custGeom>
            <a:solidFill>
              <a:srgbClr val="575756"/>
            </a:solidFill>
          </p:spPr>
        </p:sp>
        <p:sp>
          <p:nvSpPr>
            <p:cNvPr id="7" name="TextBox 7"/>
            <p:cNvSpPr txBox="1"/>
            <p:nvPr/>
          </p:nvSpPr>
          <p:spPr>
            <a:xfrm>
              <a:off x="0" y="-47625"/>
              <a:ext cx="812800" cy="860425"/>
            </a:xfrm>
            <a:prstGeom prst="rect">
              <a:avLst/>
            </a:prstGeom>
          </p:spPr>
          <p:txBody>
            <a:bodyPr lIns="25400" tIns="25400" rIns="25400" bIns="25400" rtlCol="0" anchor="ctr"/>
            <a:lstStyle/>
            <a:p>
              <a:pPr algn="ctr">
                <a:lnSpc>
                  <a:spcPts val="1470"/>
                </a:lnSpc>
              </a:pPr>
              <a:endParaRPr sz="900">
                <a:solidFill>
                  <a:prstClr val="black"/>
                </a:solidFill>
              </a:endParaRPr>
            </a:p>
          </p:txBody>
        </p:sp>
      </p:grpSp>
      <p:sp>
        <p:nvSpPr>
          <p:cNvPr id="8" name="TextBox 8"/>
          <p:cNvSpPr txBox="1"/>
          <p:nvPr/>
        </p:nvSpPr>
        <p:spPr>
          <a:xfrm>
            <a:off x="2190356" y="1390384"/>
            <a:ext cx="5358812" cy="641201"/>
          </a:xfrm>
          <a:prstGeom prst="rect">
            <a:avLst/>
          </a:prstGeom>
        </p:spPr>
        <p:txBody>
          <a:bodyPr lIns="0" tIns="0" rIns="0" bIns="0" rtlCol="0" anchor="t">
            <a:spAutoFit/>
          </a:bodyPr>
          <a:lstStyle/>
          <a:p>
            <a:pPr algn="ctr">
              <a:lnSpc>
                <a:spcPts val="5040"/>
              </a:lnSpc>
            </a:pPr>
            <a:r>
              <a:rPr lang="en-US" sz="3600">
                <a:solidFill>
                  <a:srgbClr val="FFFFFF"/>
                </a:solidFill>
                <a:latin typeface="Moon Bold"/>
              </a:rPr>
              <a:t>TABLE OF CONTENTS</a:t>
            </a:r>
          </a:p>
        </p:txBody>
      </p:sp>
      <p:sp>
        <p:nvSpPr>
          <p:cNvPr id="9" name="TextBox 9"/>
          <p:cNvSpPr txBox="1"/>
          <p:nvPr/>
        </p:nvSpPr>
        <p:spPr>
          <a:xfrm>
            <a:off x="1319577" y="2792419"/>
            <a:ext cx="1741558" cy="282129"/>
          </a:xfrm>
          <a:prstGeom prst="rect">
            <a:avLst/>
          </a:prstGeom>
        </p:spPr>
        <p:txBody>
          <a:bodyPr lIns="0" tIns="0" rIns="0" bIns="0" rtlCol="0" anchor="t">
            <a:spAutoFit/>
          </a:bodyPr>
          <a:lstStyle/>
          <a:p>
            <a:pPr>
              <a:lnSpc>
                <a:spcPts val="2240"/>
              </a:lnSpc>
            </a:pPr>
            <a:r>
              <a:rPr lang="en-US" sz="1600">
                <a:solidFill>
                  <a:srgbClr val="EB2079"/>
                </a:solidFill>
                <a:latin typeface="Moon Bold"/>
              </a:rPr>
              <a:t>Who we are</a:t>
            </a:r>
          </a:p>
        </p:txBody>
      </p:sp>
      <p:sp>
        <p:nvSpPr>
          <p:cNvPr id="11" name="TextBox 11"/>
          <p:cNvSpPr txBox="1"/>
          <p:nvPr/>
        </p:nvSpPr>
        <p:spPr>
          <a:xfrm>
            <a:off x="602138" y="2792273"/>
            <a:ext cx="466031" cy="371897"/>
          </a:xfrm>
          <a:prstGeom prst="rect">
            <a:avLst/>
          </a:prstGeom>
        </p:spPr>
        <p:txBody>
          <a:bodyPr lIns="0" tIns="0" rIns="0" bIns="0" rtlCol="0" anchor="t">
            <a:spAutoFit/>
          </a:bodyPr>
          <a:lstStyle/>
          <a:p>
            <a:pPr algn="ctr">
              <a:lnSpc>
                <a:spcPts val="2940"/>
              </a:lnSpc>
            </a:pPr>
            <a:r>
              <a:rPr lang="en-US" sz="2100">
                <a:solidFill>
                  <a:srgbClr val="000000"/>
                </a:solidFill>
                <a:latin typeface="Moon Bold"/>
              </a:rPr>
              <a:t>01</a:t>
            </a:r>
          </a:p>
        </p:txBody>
      </p:sp>
      <p:sp>
        <p:nvSpPr>
          <p:cNvPr id="12" name="TextBox 12"/>
          <p:cNvSpPr txBox="1"/>
          <p:nvPr/>
        </p:nvSpPr>
        <p:spPr>
          <a:xfrm>
            <a:off x="1319577" y="4110278"/>
            <a:ext cx="1866689" cy="282129"/>
          </a:xfrm>
          <a:prstGeom prst="rect">
            <a:avLst/>
          </a:prstGeom>
        </p:spPr>
        <p:txBody>
          <a:bodyPr wrap="square" lIns="0" tIns="0" rIns="0" bIns="0" rtlCol="0" anchor="t">
            <a:spAutoFit/>
          </a:bodyPr>
          <a:lstStyle/>
          <a:p>
            <a:pPr>
              <a:lnSpc>
                <a:spcPts val="2240"/>
              </a:lnSpc>
            </a:pPr>
            <a:r>
              <a:rPr lang="en-US" sz="1600" err="1">
                <a:solidFill>
                  <a:srgbClr val="EB2079"/>
                </a:solidFill>
                <a:latin typeface="Moon Bold"/>
              </a:rPr>
              <a:t>Emhp</a:t>
            </a:r>
            <a:r>
              <a:rPr lang="en-US" sz="1600">
                <a:solidFill>
                  <a:srgbClr val="EB2079"/>
                </a:solidFill>
                <a:latin typeface="Moon Bold"/>
              </a:rPr>
              <a:t> support</a:t>
            </a:r>
          </a:p>
        </p:txBody>
      </p:sp>
      <p:sp>
        <p:nvSpPr>
          <p:cNvPr id="14" name="TextBox 14"/>
          <p:cNvSpPr txBox="1"/>
          <p:nvPr/>
        </p:nvSpPr>
        <p:spPr>
          <a:xfrm>
            <a:off x="602138" y="4068097"/>
            <a:ext cx="466031" cy="371897"/>
          </a:xfrm>
          <a:prstGeom prst="rect">
            <a:avLst/>
          </a:prstGeom>
        </p:spPr>
        <p:txBody>
          <a:bodyPr lIns="0" tIns="0" rIns="0" bIns="0" rtlCol="0" anchor="t">
            <a:spAutoFit/>
          </a:bodyPr>
          <a:lstStyle/>
          <a:p>
            <a:pPr algn="ctr">
              <a:lnSpc>
                <a:spcPts val="2940"/>
              </a:lnSpc>
            </a:pPr>
            <a:r>
              <a:rPr lang="en-US" sz="2100">
                <a:solidFill>
                  <a:srgbClr val="000000"/>
                </a:solidFill>
                <a:latin typeface="Moon Bold"/>
              </a:rPr>
              <a:t>04</a:t>
            </a:r>
          </a:p>
        </p:txBody>
      </p:sp>
      <p:sp>
        <p:nvSpPr>
          <p:cNvPr id="15" name="TextBox 15"/>
          <p:cNvSpPr txBox="1"/>
          <p:nvPr/>
        </p:nvSpPr>
        <p:spPr>
          <a:xfrm>
            <a:off x="4088894" y="2792419"/>
            <a:ext cx="1741558" cy="282129"/>
          </a:xfrm>
          <a:prstGeom prst="rect">
            <a:avLst/>
          </a:prstGeom>
        </p:spPr>
        <p:txBody>
          <a:bodyPr wrap="square" lIns="0" tIns="0" rIns="0" bIns="0" rtlCol="0" anchor="t">
            <a:spAutoFit/>
          </a:bodyPr>
          <a:lstStyle/>
          <a:p>
            <a:pPr>
              <a:lnSpc>
                <a:spcPts val="2240"/>
              </a:lnSpc>
            </a:pPr>
            <a:r>
              <a:rPr lang="en-US" sz="1600">
                <a:solidFill>
                  <a:srgbClr val="EB2079"/>
                </a:solidFill>
                <a:latin typeface="Moon Bold"/>
              </a:rPr>
              <a:t>What we do</a:t>
            </a:r>
          </a:p>
        </p:txBody>
      </p:sp>
      <p:sp>
        <p:nvSpPr>
          <p:cNvPr id="17" name="TextBox 17"/>
          <p:cNvSpPr txBox="1"/>
          <p:nvPr/>
        </p:nvSpPr>
        <p:spPr>
          <a:xfrm>
            <a:off x="3371455" y="2792273"/>
            <a:ext cx="466031" cy="371897"/>
          </a:xfrm>
          <a:prstGeom prst="rect">
            <a:avLst/>
          </a:prstGeom>
        </p:spPr>
        <p:txBody>
          <a:bodyPr lIns="0" tIns="0" rIns="0" bIns="0" rtlCol="0" anchor="t">
            <a:spAutoFit/>
          </a:bodyPr>
          <a:lstStyle/>
          <a:p>
            <a:pPr algn="ctr">
              <a:lnSpc>
                <a:spcPts val="2940"/>
              </a:lnSpc>
            </a:pPr>
            <a:r>
              <a:rPr lang="en-US" sz="2100">
                <a:solidFill>
                  <a:srgbClr val="000000"/>
                </a:solidFill>
                <a:latin typeface="Moon Bold"/>
              </a:rPr>
              <a:t>02</a:t>
            </a:r>
          </a:p>
        </p:txBody>
      </p:sp>
      <p:sp>
        <p:nvSpPr>
          <p:cNvPr id="18" name="TextBox 18"/>
          <p:cNvSpPr txBox="1"/>
          <p:nvPr/>
        </p:nvSpPr>
        <p:spPr>
          <a:xfrm>
            <a:off x="4088894" y="4068244"/>
            <a:ext cx="1741558" cy="282129"/>
          </a:xfrm>
          <a:prstGeom prst="rect">
            <a:avLst/>
          </a:prstGeom>
        </p:spPr>
        <p:txBody>
          <a:bodyPr lIns="0" tIns="0" rIns="0" bIns="0" rtlCol="0" anchor="t">
            <a:spAutoFit/>
          </a:bodyPr>
          <a:lstStyle/>
          <a:p>
            <a:pPr>
              <a:lnSpc>
                <a:spcPts val="2240"/>
              </a:lnSpc>
            </a:pPr>
            <a:r>
              <a:rPr lang="en-US" sz="1600">
                <a:solidFill>
                  <a:srgbClr val="EB2079"/>
                </a:solidFill>
                <a:latin typeface="Moon Bold"/>
              </a:rPr>
              <a:t>How to access</a:t>
            </a:r>
          </a:p>
        </p:txBody>
      </p:sp>
      <p:sp>
        <p:nvSpPr>
          <p:cNvPr id="20" name="TextBox 20"/>
          <p:cNvSpPr txBox="1"/>
          <p:nvPr/>
        </p:nvSpPr>
        <p:spPr>
          <a:xfrm>
            <a:off x="3371455" y="4068097"/>
            <a:ext cx="466031" cy="371897"/>
          </a:xfrm>
          <a:prstGeom prst="rect">
            <a:avLst/>
          </a:prstGeom>
        </p:spPr>
        <p:txBody>
          <a:bodyPr lIns="0" tIns="0" rIns="0" bIns="0" rtlCol="0" anchor="t">
            <a:spAutoFit/>
          </a:bodyPr>
          <a:lstStyle/>
          <a:p>
            <a:pPr algn="ctr">
              <a:lnSpc>
                <a:spcPts val="2940"/>
              </a:lnSpc>
            </a:pPr>
            <a:r>
              <a:rPr lang="en-US" sz="2100">
                <a:solidFill>
                  <a:srgbClr val="000000"/>
                </a:solidFill>
                <a:latin typeface="Moon Bold"/>
              </a:rPr>
              <a:t>05</a:t>
            </a:r>
          </a:p>
        </p:txBody>
      </p:sp>
      <p:sp>
        <p:nvSpPr>
          <p:cNvPr id="21" name="TextBox 21"/>
          <p:cNvSpPr txBox="1"/>
          <p:nvPr/>
        </p:nvSpPr>
        <p:spPr>
          <a:xfrm>
            <a:off x="6858211" y="2792419"/>
            <a:ext cx="1741558" cy="564257"/>
          </a:xfrm>
          <a:prstGeom prst="rect">
            <a:avLst/>
          </a:prstGeom>
        </p:spPr>
        <p:txBody>
          <a:bodyPr lIns="0" tIns="0" rIns="0" bIns="0" rtlCol="0" anchor="t">
            <a:spAutoFit/>
          </a:bodyPr>
          <a:lstStyle/>
          <a:p>
            <a:pPr>
              <a:lnSpc>
                <a:spcPts val="2240"/>
              </a:lnSpc>
            </a:pPr>
            <a:r>
              <a:rPr lang="en-US" sz="1600">
                <a:solidFill>
                  <a:srgbClr val="EB2079"/>
                </a:solidFill>
                <a:latin typeface="Moon Bold"/>
              </a:rPr>
              <a:t>A note on resilience</a:t>
            </a:r>
          </a:p>
        </p:txBody>
      </p:sp>
      <p:sp>
        <p:nvSpPr>
          <p:cNvPr id="23" name="TextBox 23"/>
          <p:cNvSpPr txBox="1"/>
          <p:nvPr/>
        </p:nvSpPr>
        <p:spPr>
          <a:xfrm>
            <a:off x="6140772" y="2792273"/>
            <a:ext cx="466031" cy="371897"/>
          </a:xfrm>
          <a:prstGeom prst="rect">
            <a:avLst/>
          </a:prstGeom>
        </p:spPr>
        <p:txBody>
          <a:bodyPr lIns="0" tIns="0" rIns="0" bIns="0" rtlCol="0" anchor="t">
            <a:spAutoFit/>
          </a:bodyPr>
          <a:lstStyle/>
          <a:p>
            <a:pPr algn="ctr">
              <a:lnSpc>
                <a:spcPts val="2940"/>
              </a:lnSpc>
            </a:pPr>
            <a:r>
              <a:rPr lang="en-US" sz="2100">
                <a:solidFill>
                  <a:srgbClr val="000000"/>
                </a:solidFill>
                <a:latin typeface="Moon Bold"/>
              </a:rPr>
              <a:t>03</a:t>
            </a:r>
          </a:p>
        </p:txBody>
      </p:sp>
      <p:sp>
        <p:nvSpPr>
          <p:cNvPr id="24" name="TextBox 24"/>
          <p:cNvSpPr txBox="1"/>
          <p:nvPr/>
        </p:nvSpPr>
        <p:spPr>
          <a:xfrm>
            <a:off x="6858211" y="4068244"/>
            <a:ext cx="1741558" cy="282129"/>
          </a:xfrm>
          <a:prstGeom prst="rect">
            <a:avLst/>
          </a:prstGeom>
        </p:spPr>
        <p:txBody>
          <a:bodyPr lIns="0" tIns="0" rIns="0" bIns="0" rtlCol="0" anchor="t">
            <a:spAutoFit/>
          </a:bodyPr>
          <a:lstStyle/>
          <a:p>
            <a:pPr>
              <a:lnSpc>
                <a:spcPts val="2240"/>
              </a:lnSpc>
            </a:pPr>
            <a:r>
              <a:rPr lang="en-US" sz="1600">
                <a:solidFill>
                  <a:srgbClr val="EB2079"/>
                </a:solidFill>
                <a:latin typeface="Moon Bold"/>
              </a:rPr>
              <a:t>signposting</a:t>
            </a:r>
          </a:p>
        </p:txBody>
      </p:sp>
      <p:sp>
        <p:nvSpPr>
          <p:cNvPr id="26" name="TextBox 26"/>
          <p:cNvSpPr txBox="1"/>
          <p:nvPr/>
        </p:nvSpPr>
        <p:spPr>
          <a:xfrm>
            <a:off x="6140772" y="4068097"/>
            <a:ext cx="466031" cy="371897"/>
          </a:xfrm>
          <a:prstGeom prst="rect">
            <a:avLst/>
          </a:prstGeom>
        </p:spPr>
        <p:txBody>
          <a:bodyPr lIns="0" tIns="0" rIns="0" bIns="0" rtlCol="0" anchor="t">
            <a:spAutoFit/>
          </a:bodyPr>
          <a:lstStyle/>
          <a:p>
            <a:pPr algn="ctr">
              <a:lnSpc>
                <a:spcPts val="2940"/>
              </a:lnSpc>
            </a:pPr>
            <a:r>
              <a:rPr lang="en-US" sz="2100">
                <a:solidFill>
                  <a:srgbClr val="000000"/>
                </a:solidFill>
                <a:latin typeface="Moon Bold"/>
              </a:rPr>
              <a:t>06</a:t>
            </a:r>
          </a:p>
        </p:txBody>
      </p:sp>
      <p:pic>
        <p:nvPicPr>
          <p:cNvPr id="27" name="Picture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633546" y="5190134"/>
            <a:ext cx="966224" cy="497283"/>
          </a:xfrm>
          <a:prstGeom prst="rect">
            <a:avLst/>
          </a:prstGeom>
        </p:spPr>
      </p:pic>
    </p:spTree>
    <p:extLst>
      <p:ext uri="{BB962C8B-B14F-4D97-AF65-F5344CB8AC3E}">
        <p14:creationId xmlns:p14="http://schemas.microsoft.com/office/powerpoint/2010/main" val="25585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9872" y="332656"/>
            <a:ext cx="5131404" cy="584775"/>
          </a:xfrm>
          <a:prstGeom prst="rect">
            <a:avLst/>
          </a:prstGeom>
        </p:spPr>
        <p:txBody>
          <a:bodyPr wrap="square">
            <a:spAutoFit/>
          </a:bodyPr>
          <a:lstStyle/>
          <a:p>
            <a:pPr algn="ct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Pupil survey 2022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84" y="2931315"/>
            <a:ext cx="5889594" cy="2517421"/>
          </a:xfrm>
          <a:prstGeom prst="rect">
            <a:avLst/>
          </a:prstGeom>
        </p:spPr>
      </p:pic>
      <p:sp>
        <p:nvSpPr>
          <p:cNvPr id="5" name="TextBox 4"/>
          <p:cNvSpPr txBox="1"/>
          <p:nvPr/>
        </p:nvSpPr>
        <p:spPr>
          <a:xfrm>
            <a:off x="605119" y="2154051"/>
            <a:ext cx="4186451" cy="600164"/>
          </a:xfrm>
          <a:prstGeom prst="rect">
            <a:avLst/>
          </a:prstGeom>
          <a:solidFill>
            <a:schemeClr val="bg1"/>
          </a:solidFill>
          <a:ln w="25400">
            <a:solidFill>
              <a:schemeClr val="accent1"/>
            </a:solidFill>
          </a:ln>
        </p:spPr>
        <p:txBody>
          <a:bodyPr wrap="square" rtlCol="0">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23% of pupils are eating at least 5 portions of fruit and vegetables a day</a:t>
            </a:r>
          </a:p>
        </p:txBody>
      </p:sp>
      <p:sp>
        <p:nvSpPr>
          <p:cNvPr id="6" name="TextBox 5">
            <a:extLst>
              <a:ext uri="{FF2B5EF4-FFF2-40B4-BE49-F238E27FC236}">
                <a16:creationId xmlns:a16="http://schemas.microsoft.com/office/drawing/2014/main" xmlns="" id="{6AFEE735-1A4D-426E-9793-A9BDA7344168}"/>
              </a:ext>
            </a:extLst>
          </p:cNvPr>
          <p:cNvSpPr txBox="1"/>
          <p:nvPr/>
        </p:nvSpPr>
        <p:spPr>
          <a:xfrm>
            <a:off x="6414247" y="2731132"/>
            <a:ext cx="2353053" cy="854080"/>
          </a:xfrm>
          <a:prstGeom prst="rect">
            <a:avLst/>
          </a:prstGeom>
          <a:noFill/>
          <a:ln w="25400">
            <a:solidFill>
              <a:schemeClr val="accent1"/>
            </a:solidFill>
          </a:ln>
        </p:spPr>
        <p:txBody>
          <a:bodyPr wrap="square" rtlCol="0">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30% do not bring a drink of water to school</a:t>
            </a:r>
          </a:p>
        </p:txBody>
      </p:sp>
      <p:sp>
        <p:nvSpPr>
          <p:cNvPr id="7" name="TextBox 6">
            <a:extLst>
              <a:ext uri="{FF2B5EF4-FFF2-40B4-BE49-F238E27FC236}">
                <a16:creationId xmlns:a16="http://schemas.microsoft.com/office/drawing/2014/main" xmlns="" id="{E869FB2C-CE4C-46AE-8999-29077CECE75B}"/>
              </a:ext>
            </a:extLst>
          </p:cNvPr>
          <p:cNvSpPr txBox="1"/>
          <p:nvPr/>
        </p:nvSpPr>
        <p:spPr>
          <a:xfrm>
            <a:off x="6474926" y="4096901"/>
            <a:ext cx="2391168" cy="600164"/>
          </a:xfrm>
          <a:prstGeom prst="rect">
            <a:avLst/>
          </a:prstGeom>
          <a:noFill/>
          <a:ln w="25400">
            <a:solidFill>
              <a:schemeClr val="accent1"/>
            </a:solidFill>
          </a:ln>
        </p:spPr>
        <p:txBody>
          <a:bodyPr wrap="square" rtlCol="0">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20%  of pupils do not eat breakfast</a:t>
            </a:r>
          </a:p>
        </p:txBody>
      </p:sp>
    </p:spTree>
    <p:extLst>
      <p:ext uri="{BB962C8B-B14F-4D97-AF65-F5344CB8AC3E}">
        <p14:creationId xmlns:p14="http://schemas.microsoft.com/office/powerpoint/2010/main" val="110826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4350" y="5391150"/>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820085" y="5391150"/>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225788" y="5391150"/>
            <a:ext cx="2323381" cy="0"/>
          </a:xfrm>
          <a:prstGeom prst="line">
            <a:avLst/>
          </a:prstGeom>
          <a:ln w="190500" cap="flat">
            <a:solidFill>
              <a:srgbClr val="004A99"/>
            </a:solidFill>
            <a:prstDash val="solid"/>
            <a:headEnd type="none" w="sm" len="sm"/>
            <a:tailEnd type="none" w="sm" len="sm"/>
          </a:ln>
        </p:spPr>
      </p:sp>
      <p:sp>
        <p:nvSpPr>
          <p:cNvPr id="8" name="TextBox 8"/>
          <p:cNvSpPr txBox="1"/>
          <p:nvPr/>
        </p:nvSpPr>
        <p:spPr>
          <a:xfrm>
            <a:off x="720636" y="260648"/>
            <a:ext cx="4198897" cy="666849"/>
          </a:xfrm>
          <a:prstGeom prst="rect">
            <a:avLst/>
          </a:prstGeom>
        </p:spPr>
        <p:txBody>
          <a:bodyPr lIns="0" tIns="0" rIns="0" bIns="0" rtlCol="0" anchor="t">
            <a:spAutoFit/>
          </a:bodyPr>
          <a:lstStyle/>
          <a:p>
            <a:pPr>
              <a:lnSpc>
                <a:spcPts val="5237"/>
              </a:lnSpc>
            </a:pPr>
            <a:r>
              <a:rPr lang="en-US" sz="3725" dirty="0">
                <a:solidFill>
                  <a:srgbClr val="004A99"/>
                </a:solidFill>
                <a:latin typeface="Moon Bold"/>
              </a:rPr>
              <a:t>WHO WE ARE</a:t>
            </a:r>
            <a:endParaRPr lang="en-US" sz="3740" dirty="0">
              <a:solidFill>
                <a:srgbClr val="004A99"/>
              </a:solidFill>
              <a:latin typeface="Moon Bold"/>
            </a:endParaRPr>
          </a:p>
        </p:txBody>
      </p:sp>
      <p:sp>
        <p:nvSpPr>
          <p:cNvPr id="10" name="TextBox 10"/>
          <p:cNvSpPr txBox="1"/>
          <p:nvPr/>
        </p:nvSpPr>
        <p:spPr>
          <a:xfrm>
            <a:off x="719115" y="1045271"/>
            <a:ext cx="6148133" cy="256480"/>
          </a:xfrm>
          <a:prstGeom prst="rect">
            <a:avLst/>
          </a:prstGeom>
        </p:spPr>
        <p:txBody>
          <a:bodyPr wrap="square" lIns="0" tIns="0" rIns="0" bIns="0" rtlCol="0" anchor="t">
            <a:spAutoFit/>
          </a:bodyPr>
          <a:lstStyle/>
          <a:p>
            <a:pPr>
              <a:lnSpc>
                <a:spcPts val="2036"/>
              </a:lnSpc>
            </a:pPr>
            <a:r>
              <a:rPr lang="en-US" sz="1450">
                <a:solidFill>
                  <a:srgbClr val="EB2079"/>
                </a:solidFill>
                <a:latin typeface="Moon"/>
              </a:rPr>
              <a:t>WHAT IS A MENTAL HEALTH SUPPORT TEAM?</a:t>
            </a:r>
            <a:endParaRPr lang="en-US" sz="1455">
              <a:solidFill>
                <a:srgbClr val="EB2079"/>
              </a:solidFill>
              <a:latin typeface="Moon"/>
            </a:endParaRP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633546" y="5190134"/>
            <a:ext cx="966224" cy="497283"/>
          </a:xfrm>
          <a:prstGeom prst="rect">
            <a:avLst/>
          </a:prstGeom>
        </p:spPr>
      </p:pic>
      <p:pic>
        <p:nvPicPr>
          <p:cNvPr id="5" name="Picture 5">
            <a:extLst>
              <a:ext uri="{FF2B5EF4-FFF2-40B4-BE49-F238E27FC236}">
                <a16:creationId xmlns:a16="http://schemas.microsoft.com/office/drawing/2014/main" xmlns="" id="{3B44FAE0-345F-DC50-BF16-FDEB913DB7D3}"/>
              </a:ext>
            </a:extLst>
          </p:cNvPr>
          <p:cNvPicPr>
            <a:picLocks noChangeAspect="1"/>
          </p:cNvPicPr>
          <p:nvPr/>
        </p:nvPicPr>
        <p:blipFill rotWithShape="1">
          <a:blip r:embed="rId4"/>
          <a:srcRect l="2004" t="2168" r="1819" b="1651"/>
          <a:stretch/>
        </p:blipFill>
        <p:spPr>
          <a:xfrm>
            <a:off x="7140106" y="188640"/>
            <a:ext cx="1459664" cy="1959910"/>
          </a:xfrm>
          <a:prstGeom prst="rect">
            <a:avLst/>
          </a:prstGeom>
          <a:ln>
            <a:noFill/>
          </a:ln>
          <a:effectLst>
            <a:outerShdw blurRad="292100" dist="139700" dir="2700000" algn="tl" rotWithShape="0">
              <a:srgbClr val="333333">
                <a:alpha val="65000"/>
              </a:srgbClr>
            </a:outerShdw>
          </a:effectLst>
        </p:spPr>
      </p:pic>
      <p:graphicFrame>
        <p:nvGraphicFramePr>
          <p:cNvPr id="20" name="TextBox 9">
            <a:extLst>
              <a:ext uri="{FF2B5EF4-FFF2-40B4-BE49-F238E27FC236}">
                <a16:creationId xmlns:a16="http://schemas.microsoft.com/office/drawing/2014/main" xmlns="" id="{6657CC59-97DD-7D2E-5347-B5E0F858AEB6}"/>
              </a:ext>
            </a:extLst>
          </p:cNvPr>
          <p:cNvGraphicFramePr/>
          <p:nvPr>
            <p:extLst>
              <p:ext uri="{D42A27DB-BD31-4B8C-83A1-F6EECF244321}">
                <p14:modId xmlns:p14="http://schemas.microsoft.com/office/powerpoint/2010/main" val="2033568067"/>
              </p:ext>
            </p:extLst>
          </p:nvPr>
        </p:nvGraphicFramePr>
        <p:xfrm>
          <a:off x="395536" y="2294806"/>
          <a:ext cx="8568952" cy="30963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89431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6358" y="6197922"/>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892093" y="6197922"/>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297796" y="6197922"/>
            <a:ext cx="2323381" cy="0"/>
          </a:xfrm>
          <a:prstGeom prst="line">
            <a:avLst/>
          </a:prstGeom>
          <a:ln w="190500" cap="flat">
            <a:solidFill>
              <a:srgbClr val="004A99"/>
            </a:solidFill>
            <a:prstDash val="solid"/>
            <a:headEnd type="none" w="sm" len="sm"/>
            <a:tailEnd type="none" w="sm" len="sm"/>
          </a:ln>
        </p:spPr>
      </p:sp>
      <p:sp>
        <p:nvSpPr>
          <p:cNvPr id="8" name="TextBox 8"/>
          <p:cNvSpPr txBox="1"/>
          <p:nvPr/>
        </p:nvSpPr>
        <p:spPr>
          <a:xfrm>
            <a:off x="652376" y="520557"/>
            <a:ext cx="4198897" cy="666849"/>
          </a:xfrm>
          <a:prstGeom prst="rect">
            <a:avLst/>
          </a:prstGeom>
        </p:spPr>
        <p:txBody>
          <a:bodyPr lIns="0" tIns="0" rIns="0" bIns="0" rtlCol="0" anchor="t">
            <a:spAutoFit/>
          </a:bodyPr>
          <a:lstStyle/>
          <a:p>
            <a:pPr>
              <a:lnSpc>
                <a:spcPts val="5237"/>
              </a:lnSpc>
            </a:pPr>
            <a:r>
              <a:rPr lang="en-US" sz="3725" dirty="0">
                <a:solidFill>
                  <a:srgbClr val="004A99"/>
                </a:solidFill>
                <a:latin typeface="Moon Bold"/>
              </a:rPr>
              <a:t>What we do</a:t>
            </a:r>
            <a:endParaRPr lang="en-US" sz="3740" dirty="0">
              <a:solidFill>
                <a:srgbClr val="004A99"/>
              </a:solidFill>
              <a:latin typeface="Moon Bold"/>
            </a:endParaRPr>
          </a:p>
        </p:txBody>
      </p:sp>
      <p:sp>
        <p:nvSpPr>
          <p:cNvPr id="10" name="TextBox 10"/>
          <p:cNvSpPr txBox="1"/>
          <p:nvPr/>
        </p:nvSpPr>
        <p:spPr>
          <a:xfrm>
            <a:off x="644709" y="1641652"/>
            <a:ext cx="6148133" cy="256480"/>
          </a:xfrm>
          <a:prstGeom prst="rect">
            <a:avLst/>
          </a:prstGeom>
        </p:spPr>
        <p:txBody>
          <a:bodyPr wrap="square" lIns="0" tIns="0" rIns="0" bIns="0" rtlCol="0" anchor="t">
            <a:spAutoFit/>
          </a:bodyPr>
          <a:lstStyle/>
          <a:p>
            <a:pPr>
              <a:lnSpc>
                <a:spcPts val="2036"/>
              </a:lnSpc>
            </a:pPr>
            <a:r>
              <a:rPr lang="en-US" sz="2400" dirty="0">
                <a:solidFill>
                  <a:srgbClr val="EB2079"/>
                </a:solidFill>
                <a:latin typeface="Moon"/>
              </a:rPr>
              <a:t>Three core functions</a:t>
            </a:r>
          </a:p>
        </p:txBody>
      </p:sp>
      <p:pic>
        <p:nvPicPr>
          <p:cNvPr id="11"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40352" y="5949280"/>
            <a:ext cx="966224" cy="497283"/>
          </a:xfrm>
          <a:prstGeom prst="rect">
            <a:avLst/>
          </a:prstGeom>
        </p:spPr>
      </p:pic>
      <p:graphicFrame>
        <p:nvGraphicFramePr>
          <p:cNvPr id="17" name="TextBox 9">
            <a:extLst>
              <a:ext uri="{FF2B5EF4-FFF2-40B4-BE49-F238E27FC236}">
                <a16:creationId xmlns:a16="http://schemas.microsoft.com/office/drawing/2014/main" xmlns="" id="{2A02074F-D26A-5DA6-F113-366BE480B473}"/>
              </a:ext>
            </a:extLst>
          </p:cNvPr>
          <p:cNvGraphicFramePr/>
          <p:nvPr/>
        </p:nvGraphicFramePr>
        <p:xfrm>
          <a:off x="995276" y="2681167"/>
          <a:ext cx="7121382" cy="1846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5615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26819" y="6154284"/>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832554" y="6154284"/>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238257" y="6154284"/>
            <a:ext cx="2323381" cy="0"/>
          </a:xfrm>
          <a:prstGeom prst="line">
            <a:avLst/>
          </a:prstGeom>
          <a:ln w="190500" cap="flat">
            <a:solidFill>
              <a:srgbClr val="004A99"/>
            </a:solidFill>
            <a:prstDash val="solid"/>
            <a:headEnd type="none" w="sm" len="sm"/>
            <a:tailEnd type="none" w="sm" len="sm"/>
          </a:ln>
        </p:spPr>
      </p:sp>
      <p:sp>
        <p:nvSpPr>
          <p:cNvPr id="8" name="TextBox 8"/>
          <p:cNvSpPr txBox="1"/>
          <p:nvPr/>
        </p:nvSpPr>
        <p:spPr>
          <a:xfrm>
            <a:off x="501784" y="400451"/>
            <a:ext cx="7042303" cy="666849"/>
          </a:xfrm>
          <a:prstGeom prst="rect">
            <a:avLst/>
          </a:prstGeom>
        </p:spPr>
        <p:txBody>
          <a:bodyPr wrap="square" lIns="0" tIns="0" rIns="0" bIns="0" rtlCol="0" anchor="t">
            <a:spAutoFit/>
          </a:bodyPr>
          <a:lstStyle/>
          <a:p>
            <a:pPr>
              <a:lnSpc>
                <a:spcPts val="5237"/>
              </a:lnSpc>
            </a:pPr>
            <a:r>
              <a:rPr lang="en-US" sz="3725" dirty="0">
                <a:solidFill>
                  <a:srgbClr val="004A99"/>
                </a:solidFill>
                <a:latin typeface="Moon Bold"/>
              </a:rPr>
              <a:t>Supporting Resilience</a:t>
            </a:r>
            <a:endParaRPr lang="en-US" sz="3740" dirty="0">
              <a:solidFill>
                <a:srgbClr val="004A99"/>
              </a:solidFill>
              <a:latin typeface="Moon Bold"/>
            </a:endParaRPr>
          </a:p>
        </p:txBody>
      </p:sp>
      <p:sp>
        <p:nvSpPr>
          <p:cNvPr id="9" name="TextBox 9"/>
          <p:cNvSpPr txBox="1"/>
          <p:nvPr/>
        </p:nvSpPr>
        <p:spPr>
          <a:xfrm>
            <a:off x="543488" y="6346631"/>
            <a:ext cx="7121382" cy="153888"/>
          </a:xfrm>
          <a:prstGeom prst="rect">
            <a:avLst/>
          </a:prstGeom>
        </p:spPr>
        <p:txBody>
          <a:bodyPr lIns="0" tIns="0" rIns="0" bIns="0" rtlCol="0" anchor="t">
            <a:spAutoFit/>
          </a:bodyPr>
          <a:lstStyle/>
          <a:p>
            <a:r>
              <a:rPr lang="en-GB" sz="1000">
                <a:solidFill>
                  <a:prstClr val="black"/>
                </a:solidFill>
              </a:rPr>
              <a:t>© </a:t>
            </a:r>
            <a:r>
              <a:rPr lang="en-GB" sz="1000" err="1">
                <a:solidFill>
                  <a:prstClr val="black"/>
                </a:solidFill>
              </a:rPr>
              <a:t>MindEd</a:t>
            </a:r>
            <a:r>
              <a:rPr lang="en-GB" sz="1000">
                <a:solidFill>
                  <a:prstClr val="black"/>
                </a:solidFill>
              </a:rPr>
              <a:t>/Royal College of Psychiatrists, Department for Education and Health Education England 2020.</a:t>
            </a:r>
          </a:p>
        </p:txBody>
      </p:sp>
      <p:sp>
        <p:nvSpPr>
          <p:cNvPr id="10" name="TextBox 10"/>
          <p:cNvSpPr txBox="1"/>
          <p:nvPr/>
        </p:nvSpPr>
        <p:spPr>
          <a:xfrm>
            <a:off x="531019" y="1059878"/>
            <a:ext cx="6148133" cy="256480"/>
          </a:xfrm>
          <a:prstGeom prst="rect">
            <a:avLst/>
          </a:prstGeom>
        </p:spPr>
        <p:txBody>
          <a:bodyPr wrap="square" lIns="0" tIns="0" rIns="0" bIns="0" rtlCol="0" anchor="t">
            <a:spAutoFit/>
          </a:bodyPr>
          <a:lstStyle/>
          <a:p>
            <a:pPr>
              <a:lnSpc>
                <a:spcPts val="2036"/>
              </a:lnSpc>
            </a:pPr>
            <a:r>
              <a:rPr lang="en-US" sz="1450" dirty="0">
                <a:solidFill>
                  <a:srgbClr val="EB2079"/>
                </a:solidFill>
                <a:latin typeface="Moon"/>
              </a:rPr>
              <a:t>&amp; wellbeing post lockdown</a:t>
            </a:r>
            <a:endParaRPr lang="en-US" sz="1455" dirty="0">
              <a:solidFill>
                <a:srgbClr val="EB2079"/>
              </a:solidFill>
              <a:latin typeface="Moon"/>
            </a:endParaRP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646015" y="5953268"/>
            <a:ext cx="966224" cy="497283"/>
          </a:xfrm>
          <a:prstGeom prst="rect">
            <a:avLst/>
          </a:prstGeom>
        </p:spPr>
      </p:pic>
      <p:grpSp>
        <p:nvGrpSpPr>
          <p:cNvPr id="5" name="Group 1">
            <a:extLst>
              <a:ext uri="{FF2B5EF4-FFF2-40B4-BE49-F238E27FC236}">
                <a16:creationId xmlns:a16="http://schemas.microsoft.com/office/drawing/2014/main" xmlns="" id="{7E9FAD9C-10EA-F5C9-C5AE-B9ED04045A5A}"/>
              </a:ext>
            </a:extLst>
          </p:cNvPr>
          <p:cNvGrpSpPr/>
          <p:nvPr/>
        </p:nvGrpSpPr>
        <p:grpSpPr>
          <a:xfrm>
            <a:off x="1752600" y="2245582"/>
            <a:ext cx="5239503" cy="3042992"/>
            <a:chOff x="0" y="-129672"/>
            <a:chExt cx="12192001" cy="7029815"/>
          </a:xfrm>
        </p:grpSpPr>
        <p:pic>
          <p:nvPicPr>
            <p:cNvPr id="6" name="Picture 9" descr="Picture 9">
              <a:extLst>
                <a:ext uri="{FF2B5EF4-FFF2-40B4-BE49-F238E27FC236}">
                  <a16:creationId xmlns:a16="http://schemas.microsoft.com/office/drawing/2014/main" xmlns="" id="{58BBCF33-B642-AC25-845F-CCDAC39764B2}"/>
                </a:ext>
              </a:extLst>
            </p:cNvPr>
            <p:cNvPicPr>
              <a:picLocks noChangeAspect="1"/>
            </p:cNvPicPr>
            <p:nvPr/>
          </p:nvPicPr>
          <p:blipFill>
            <a:blip r:embed="rId4"/>
            <a:stretch>
              <a:fillRect/>
            </a:stretch>
          </p:blipFill>
          <p:spPr>
            <a:xfrm>
              <a:off x="0" y="0"/>
              <a:ext cx="12192000" cy="6858001"/>
            </a:xfrm>
            <a:prstGeom prst="rect">
              <a:avLst/>
            </a:prstGeom>
            <a:ln w="12700" cap="flat">
              <a:noFill/>
              <a:miter lim="400000"/>
            </a:ln>
            <a:effectLst/>
          </p:spPr>
        </p:pic>
        <p:sp>
          <p:nvSpPr>
            <p:cNvPr id="7" name="Content Placeholder 2">
              <a:extLst>
                <a:ext uri="{FF2B5EF4-FFF2-40B4-BE49-F238E27FC236}">
                  <a16:creationId xmlns:a16="http://schemas.microsoft.com/office/drawing/2014/main" xmlns="" id="{E28AB621-14E6-E8D4-A2AB-4CA0AB5D82CA}"/>
                </a:ext>
              </a:extLst>
            </p:cNvPr>
            <p:cNvSpPr txBox="1"/>
            <p:nvPr/>
          </p:nvSpPr>
          <p:spPr>
            <a:xfrm>
              <a:off x="10313245" y="6544636"/>
              <a:ext cx="1878756" cy="3555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lvl1pPr algn="r">
                <a:defRPr sz="1400" i="1">
                  <a:latin typeface="Open Sans"/>
                  <a:ea typeface="Open Sans"/>
                  <a:cs typeface="Open Sans"/>
                  <a:sym typeface="Open Sans"/>
                </a:defRPr>
              </a:lvl1pPr>
            </a:lstStyle>
            <a:p>
              <a:r>
                <a:rPr sz="700">
                  <a:solidFill>
                    <a:prstClr val="black"/>
                  </a:solidFill>
                </a:rPr>
                <a:t>(Masten 2014)</a:t>
              </a:r>
            </a:p>
          </p:txBody>
        </p:sp>
        <p:sp>
          <p:nvSpPr>
            <p:cNvPr id="12" name="TextBox 11">
              <a:extLst>
                <a:ext uri="{FF2B5EF4-FFF2-40B4-BE49-F238E27FC236}">
                  <a16:creationId xmlns:a16="http://schemas.microsoft.com/office/drawing/2014/main" xmlns="" id="{23F09F13-5B15-CC2D-6F4D-6CCC068EE325}"/>
                </a:ext>
              </a:extLst>
            </p:cNvPr>
            <p:cNvSpPr txBox="1"/>
            <p:nvPr/>
          </p:nvSpPr>
          <p:spPr>
            <a:xfrm>
              <a:off x="1974396" y="-129672"/>
              <a:ext cx="8410358" cy="9598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lvl1pPr algn="ctr">
                <a:defRPr sz="2400">
                  <a:solidFill>
                    <a:srgbClr val="FFFFFF"/>
                  </a:solidFill>
                  <a:latin typeface="Open Sans"/>
                  <a:ea typeface="Open Sans"/>
                  <a:cs typeface="Open Sans"/>
                  <a:sym typeface="Open Sans"/>
                </a:defRPr>
              </a:lvl1pPr>
            </a:lstStyle>
            <a:p>
              <a:r>
                <a:rPr lang="en-GB" sz="1200">
                  <a:solidFill>
                    <a:prstClr val="black"/>
                  </a:solidFill>
                </a:rPr>
                <a:t>Resilience and work with CYP/schools/family and community</a:t>
              </a:r>
              <a:endParaRPr sz="1200">
                <a:solidFill>
                  <a:prstClr val="black"/>
                </a:solidFill>
              </a:endParaRPr>
            </a:p>
          </p:txBody>
        </p:sp>
        <p:sp>
          <p:nvSpPr>
            <p:cNvPr id="13" name="Content Placeholder 3">
              <a:extLst>
                <a:ext uri="{FF2B5EF4-FFF2-40B4-BE49-F238E27FC236}">
                  <a16:creationId xmlns:a16="http://schemas.microsoft.com/office/drawing/2014/main" xmlns="" id="{53D7C0E1-5E07-6108-2625-C15F76F8F742}"/>
                </a:ext>
              </a:extLst>
            </p:cNvPr>
            <p:cNvSpPr txBox="1"/>
            <p:nvPr/>
          </p:nvSpPr>
          <p:spPr>
            <a:xfrm>
              <a:off x="237504" y="1817945"/>
              <a:ext cx="4215745" cy="4621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lvl1pPr>
                <a:defRPr sz="2000">
                  <a:latin typeface="Open Sans"/>
                  <a:ea typeface="Open Sans"/>
                  <a:cs typeface="Open Sans"/>
                  <a:sym typeface="Open Sans"/>
                </a:defRPr>
              </a:lvl1pPr>
            </a:lstStyle>
            <a:p>
              <a:r>
                <a:rPr sz="1000">
                  <a:solidFill>
                    <a:prstClr val="black"/>
                  </a:solidFill>
                </a:rPr>
                <a:t>*Strong family relationships</a:t>
              </a:r>
            </a:p>
          </p:txBody>
        </p:sp>
        <p:sp>
          <p:nvSpPr>
            <p:cNvPr id="14" name="Straight Connector 13">
              <a:extLst>
                <a:ext uri="{FF2B5EF4-FFF2-40B4-BE49-F238E27FC236}">
                  <a16:creationId xmlns:a16="http://schemas.microsoft.com/office/drawing/2014/main" xmlns="" id="{F0C196B8-8EE1-6B8C-9016-A33B8C5C194D}"/>
                </a:ext>
              </a:extLst>
            </p:cNvPr>
            <p:cNvSpPr/>
            <p:nvPr/>
          </p:nvSpPr>
          <p:spPr>
            <a:xfrm>
              <a:off x="237505" y="2259524"/>
              <a:ext cx="4215744" cy="1"/>
            </a:xfrm>
            <a:prstGeom prst="line">
              <a:avLst/>
            </a:prstGeom>
            <a:noFill/>
            <a:ln w="28575" cap="flat">
              <a:solidFill>
                <a:srgbClr val="24135F"/>
              </a:solidFill>
              <a:prstDash val="solid"/>
              <a:miter lim="800000"/>
            </a:ln>
            <a:effectLst/>
          </p:spPr>
          <p:txBody>
            <a:bodyPr wrap="square" lIns="22860" tIns="22860" rIns="22860" bIns="22860" numCol="1" anchor="t">
              <a:noAutofit/>
            </a:bodyPr>
            <a:lstStyle/>
            <a:p>
              <a:endParaRPr sz="900">
                <a:solidFill>
                  <a:prstClr val="black"/>
                </a:solidFill>
              </a:endParaRPr>
            </a:p>
          </p:txBody>
        </p:sp>
        <p:sp>
          <p:nvSpPr>
            <p:cNvPr id="15" name="Content Placeholder 3">
              <a:extLst>
                <a:ext uri="{FF2B5EF4-FFF2-40B4-BE49-F238E27FC236}">
                  <a16:creationId xmlns:a16="http://schemas.microsoft.com/office/drawing/2014/main" xmlns="" id="{8042C00A-F579-B85D-0F21-F0F960444E7E}"/>
                </a:ext>
              </a:extLst>
            </p:cNvPr>
            <p:cNvSpPr txBox="1"/>
            <p:nvPr/>
          </p:nvSpPr>
          <p:spPr>
            <a:xfrm>
              <a:off x="237506" y="3611967"/>
              <a:ext cx="2107664" cy="11731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lvl1pPr>
                <a:defRPr sz="2000">
                  <a:latin typeface="Open Sans"/>
                  <a:ea typeface="Open Sans"/>
                  <a:cs typeface="Open Sans"/>
                  <a:sym typeface="Open Sans"/>
                </a:defRPr>
              </a:lvl1pPr>
            </a:lstStyle>
            <a:p>
              <a:r>
                <a:rPr sz="1000">
                  <a:solidFill>
                    <a:prstClr val="black"/>
                  </a:solidFill>
                </a:rPr>
                <a:t>*Supportive social networks</a:t>
              </a:r>
            </a:p>
          </p:txBody>
        </p:sp>
        <p:sp>
          <p:nvSpPr>
            <p:cNvPr id="16" name="Straight Connector 15">
              <a:extLst>
                <a:ext uri="{FF2B5EF4-FFF2-40B4-BE49-F238E27FC236}">
                  <a16:creationId xmlns:a16="http://schemas.microsoft.com/office/drawing/2014/main" xmlns="" id="{67FA8574-27DF-D1A9-DFB4-C9D465286BF6}"/>
                </a:ext>
              </a:extLst>
            </p:cNvPr>
            <p:cNvSpPr/>
            <p:nvPr/>
          </p:nvSpPr>
          <p:spPr>
            <a:xfrm>
              <a:off x="237505" y="4322489"/>
              <a:ext cx="4215744" cy="1"/>
            </a:xfrm>
            <a:prstGeom prst="line">
              <a:avLst/>
            </a:prstGeom>
            <a:noFill/>
            <a:ln w="28575" cap="flat">
              <a:solidFill>
                <a:srgbClr val="24135F"/>
              </a:solidFill>
              <a:prstDash val="solid"/>
              <a:miter lim="800000"/>
            </a:ln>
            <a:effectLst/>
          </p:spPr>
          <p:txBody>
            <a:bodyPr wrap="square" lIns="22860" tIns="22860" rIns="22860" bIns="22860" numCol="1" anchor="t">
              <a:noAutofit/>
            </a:bodyPr>
            <a:lstStyle/>
            <a:p>
              <a:endParaRPr sz="900">
                <a:solidFill>
                  <a:prstClr val="black"/>
                </a:solidFill>
              </a:endParaRPr>
            </a:p>
          </p:txBody>
        </p:sp>
        <p:sp>
          <p:nvSpPr>
            <p:cNvPr id="17" name="Content Placeholder 3">
              <a:extLst>
                <a:ext uri="{FF2B5EF4-FFF2-40B4-BE49-F238E27FC236}">
                  <a16:creationId xmlns:a16="http://schemas.microsoft.com/office/drawing/2014/main" xmlns="" id="{5FA04417-B645-1D96-48FF-4865CE001661}"/>
                </a:ext>
              </a:extLst>
            </p:cNvPr>
            <p:cNvSpPr txBox="1"/>
            <p:nvPr/>
          </p:nvSpPr>
          <p:spPr>
            <a:xfrm>
              <a:off x="237294" y="5106951"/>
              <a:ext cx="3237425" cy="4621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lvl1pPr>
                <a:defRPr sz="2000">
                  <a:latin typeface="Open Sans"/>
                  <a:ea typeface="Open Sans"/>
                  <a:cs typeface="Open Sans"/>
                  <a:sym typeface="Open Sans"/>
                </a:defRPr>
              </a:lvl1pPr>
            </a:lstStyle>
            <a:p>
              <a:r>
                <a:rPr sz="1000">
                  <a:solidFill>
                    <a:prstClr val="black"/>
                  </a:solidFill>
                </a:rPr>
                <a:t>*Physical activities</a:t>
              </a:r>
            </a:p>
          </p:txBody>
        </p:sp>
        <p:sp>
          <p:nvSpPr>
            <p:cNvPr id="18" name="Straight Connector 17">
              <a:extLst>
                <a:ext uri="{FF2B5EF4-FFF2-40B4-BE49-F238E27FC236}">
                  <a16:creationId xmlns:a16="http://schemas.microsoft.com/office/drawing/2014/main" xmlns="" id="{D6FAFD7B-7764-B06E-1CA9-BF18AB0B16CD}"/>
                </a:ext>
              </a:extLst>
            </p:cNvPr>
            <p:cNvSpPr/>
            <p:nvPr/>
          </p:nvSpPr>
          <p:spPr>
            <a:xfrm>
              <a:off x="237295" y="5486107"/>
              <a:ext cx="4302432" cy="1"/>
            </a:xfrm>
            <a:prstGeom prst="line">
              <a:avLst/>
            </a:prstGeom>
            <a:noFill/>
            <a:ln w="28575" cap="flat">
              <a:solidFill>
                <a:srgbClr val="24135F"/>
              </a:solidFill>
              <a:prstDash val="solid"/>
              <a:miter lim="800000"/>
            </a:ln>
            <a:effectLst/>
          </p:spPr>
          <p:txBody>
            <a:bodyPr wrap="square" lIns="22860" tIns="22860" rIns="22860" bIns="22860" numCol="1" anchor="t">
              <a:noAutofit/>
            </a:bodyPr>
            <a:lstStyle/>
            <a:p>
              <a:endParaRPr sz="900">
                <a:solidFill>
                  <a:prstClr val="black"/>
                </a:solidFill>
              </a:endParaRPr>
            </a:p>
          </p:txBody>
        </p:sp>
        <p:sp>
          <p:nvSpPr>
            <p:cNvPr id="19" name="Straight Connector 18">
              <a:extLst>
                <a:ext uri="{FF2B5EF4-FFF2-40B4-BE49-F238E27FC236}">
                  <a16:creationId xmlns:a16="http://schemas.microsoft.com/office/drawing/2014/main" xmlns="" id="{E1C09DE2-49C6-001B-7B20-FA24FC080C82}"/>
                </a:ext>
              </a:extLst>
            </p:cNvPr>
            <p:cNvSpPr/>
            <p:nvPr/>
          </p:nvSpPr>
          <p:spPr>
            <a:xfrm>
              <a:off x="7498079" y="1874042"/>
              <a:ext cx="4389122" cy="1"/>
            </a:xfrm>
            <a:prstGeom prst="line">
              <a:avLst/>
            </a:prstGeom>
            <a:noFill/>
            <a:ln w="28575" cap="flat">
              <a:solidFill>
                <a:srgbClr val="24135F"/>
              </a:solidFill>
              <a:prstDash val="solid"/>
              <a:miter lim="800000"/>
            </a:ln>
            <a:effectLst/>
          </p:spPr>
          <p:txBody>
            <a:bodyPr wrap="square" lIns="22860" tIns="22860" rIns="22860" bIns="22860" numCol="1" anchor="t">
              <a:noAutofit/>
            </a:bodyPr>
            <a:lstStyle/>
            <a:p>
              <a:endParaRPr sz="900">
                <a:solidFill>
                  <a:prstClr val="black"/>
                </a:solidFill>
              </a:endParaRPr>
            </a:p>
          </p:txBody>
        </p:sp>
        <p:sp>
          <p:nvSpPr>
            <p:cNvPr id="20" name="Straight Connector 19">
              <a:extLst>
                <a:ext uri="{FF2B5EF4-FFF2-40B4-BE49-F238E27FC236}">
                  <a16:creationId xmlns:a16="http://schemas.microsoft.com/office/drawing/2014/main" xmlns="" id="{3B963819-5A6E-1EC8-62A2-980C06717F52}"/>
                </a:ext>
              </a:extLst>
            </p:cNvPr>
            <p:cNvSpPr/>
            <p:nvPr/>
          </p:nvSpPr>
          <p:spPr>
            <a:xfrm>
              <a:off x="8229600" y="4270005"/>
              <a:ext cx="3657601" cy="1"/>
            </a:xfrm>
            <a:prstGeom prst="line">
              <a:avLst/>
            </a:prstGeom>
            <a:noFill/>
            <a:ln w="28575" cap="flat">
              <a:solidFill>
                <a:srgbClr val="24135F"/>
              </a:solidFill>
              <a:prstDash val="solid"/>
              <a:miter lim="800000"/>
            </a:ln>
            <a:effectLst/>
          </p:spPr>
          <p:txBody>
            <a:bodyPr wrap="square" lIns="22860" tIns="22860" rIns="22860" bIns="22860" numCol="1" anchor="t">
              <a:noAutofit/>
            </a:bodyPr>
            <a:lstStyle/>
            <a:p>
              <a:endParaRPr sz="900">
                <a:solidFill>
                  <a:prstClr val="black"/>
                </a:solidFill>
              </a:endParaRPr>
            </a:p>
          </p:txBody>
        </p:sp>
        <p:sp>
          <p:nvSpPr>
            <p:cNvPr id="21" name="Content Placeholder 3">
              <a:extLst>
                <a:ext uri="{FF2B5EF4-FFF2-40B4-BE49-F238E27FC236}">
                  <a16:creationId xmlns:a16="http://schemas.microsoft.com/office/drawing/2014/main" xmlns="" id="{C6BA6579-561A-572A-82EC-9609331408F1}"/>
                </a:ext>
              </a:extLst>
            </p:cNvPr>
            <p:cNvSpPr txBox="1"/>
            <p:nvPr/>
          </p:nvSpPr>
          <p:spPr>
            <a:xfrm>
              <a:off x="7690701" y="1137121"/>
              <a:ext cx="4215745" cy="817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p>
              <a:pPr algn="r">
                <a:defRPr sz="2000">
                  <a:latin typeface="Open Sans"/>
                  <a:ea typeface="Open Sans"/>
                  <a:cs typeface="Open Sans"/>
                  <a:sym typeface="Open Sans"/>
                </a:defRPr>
              </a:pPr>
              <a:r>
                <a:rPr sz="1000">
                  <a:solidFill>
                    <a:prstClr val="black"/>
                  </a:solidFill>
                  <a:latin typeface="Open Sans"/>
                  <a:ea typeface="Open Sans"/>
                  <a:cs typeface="Open Sans"/>
                  <a:sym typeface="Open Sans"/>
                </a:rPr>
                <a:t>Support steps to </a:t>
              </a:r>
              <a:endParaRPr sz="1400">
                <a:solidFill>
                  <a:prstClr val="black"/>
                </a:solidFill>
                <a:latin typeface="Open Sans"/>
                <a:ea typeface="Open Sans"/>
                <a:cs typeface="Open Sans"/>
                <a:sym typeface="Open Sans"/>
              </a:endParaRPr>
            </a:p>
            <a:p>
              <a:pPr algn="r">
                <a:defRPr sz="2000">
                  <a:latin typeface="Open Sans"/>
                  <a:ea typeface="Open Sans"/>
                  <a:cs typeface="Open Sans"/>
                  <a:sym typeface="Open Sans"/>
                </a:defRPr>
              </a:pPr>
              <a:r>
                <a:rPr sz="1000">
                  <a:solidFill>
                    <a:prstClr val="black"/>
                  </a:solidFill>
                  <a:latin typeface="Open Sans"/>
                  <a:ea typeface="Open Sans"/>
                  <a:cs typeface="Open Sans"/>
                  <a:sym typeface="Open Sans"/>
                </a:rPr>
                <a:t>help thinking positively</a:t>
              </a:r>
            </a:p>
          </p:txBody>
        </p:sp>
        <p:sp>
          <p:nvSpPr>
            <p:cNvPr id="22" name="Content Placeholder 3">
              <a:extLst>
                <a:ext uri="{FF2B5EF4-FFF2-40B4-BE49-F238E27FC236}">
                  <a16:creationId xmlns:a16="http://schemas.microsoft.com/office/drawing/2014/main" xmlns="" id="{74F7E451-D065-B907-CF8A-E34DE2EE2918}"/>
                </a:ext>
              </a:extLst>
            </p:cNvPr>
            <p:cNvSpPr txBox="1"/>
            <p:nvPr/>
          </p:nvSpPr>
          <p:spPr>
            <a:xfrm>
              <a:off x="7690701" y="3532483"/>
              <a:ext cx="4215745" cy="817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p>
              <a:pPr algn="r">
                <a:defRPr sz="2000">
                  <a:latin typeface="Open Sans"/>
                  <a:ea typeface="Open Sans"/>
                  <a:cs typeface="Open Sans"/>
                  <a:sym typeface="Open Sans"/>
                </a:defRPr>
              </a:pPr>
              <a:r>
                <a:rPr sz="1000">
                  <a:solidFill>
                    <a:prstClr val="black"/>
                  </a:solidFill>
                  <a:latin typeface="Open Sans"/>
                  <a:ea typeface="Open Sans"/>
                  <a:cs typeface="Open Sans"/>
                  <a:sym typeface="Open Sans"/>
                </a:rPr>
                <a:t>Self regulate and </a:t>
              </a:r>
              <a:endParaRPr sz="1400">
                <a:solidFill>
                  <a:prstClr val="black"/>
                </a:solidFill>
                <a:latin typeface="Open Sans"/>
                <a:ea typeface="Open Sans"/>
                <a:cs typeface="Open Sans"/>
                <a:sym typeface="Open Sans"/>
              </a:endParaRPr>
            </a:p>
            <a:p>
              <a:pPr algn="r">
                <a:defRPr sz="2000">
                  <a:latin typeface="Open Sans"/>
                  <a:ea typeface="Open Sans"/>
                  <a:cs typeface="Open Sans"/>
                  <a:sym typeface="Open Sans"/>
                </a:defRPr>
              </a:pPr>
              <a:r>
                <a:rPr sz="1000">
                  <a:solidFill>
                    <a:prstClr val="black"/>
                  </a:solidFill>
                  <a:latin typeface="Open Sans"/>
                  <a:ea typeface="Open Sans"/>
                  <a:cs typeface="Open Sans"/>
                  <a:sym typeface="Open Sans"/>
                </a:rPr>
                <a:t>manage stress</a:t>
              </a:r>
            </a:p>
          </p:txBody>
        </p:sp>
        <p:sp>
          <p:nvSpPr>
            <p:cNvPr id="23" name="Straight Connector 25">
              <a:extLst>
                <a:ext uri="{FF2B5EF4-FFF2-40B4-BE49-F238E27FC236}">
                  <a16:creationId xmlns:a16="http://schemas.microsoft.com/office/drawing/2014/main" xmlns="" id="{39879CDB-32F2-44D0-95E0-99BC561899DC}"/>
                </a:ext>
              </a:extLst>
            </p:cNvPr>
            <p:cNvSpPr/>
            <p:nvPr/>
          </p:nvSpPr>
          <p:spPr>
            <a:xfrm>
              <a:off x="7690701" y="5424944"/>
              <a:ext cx="4196500" cy="1"/>
            </a:xfrm>
            <a:prstGeom prst="line">
              <a:avLst/>
            </a:prstGeom>
            <a:noFill/>
            <a:ln w="28575" cap="flat">
              <a:solidFill>
                <a:srgbClr val="24135F"/>
              </a:solidFill>
              <a:prstDash val="solid"/>
              <a:miter lim="800000"/>
            </a:ln>
            <a:effectLst/>
          </p:spPr>
          <p:txBody>
            <a:bodyPr wrap="square" lIns="22860" tIns="22860" rIns="22860" bIns="22860" numCol="1" anchor="t">
              <a:noAutofit/>
            </a:bodyPr>
            <a:lstStyle/>
            <a:p>
              <a:endParaRPr sz="900">
                <a:solidFill>
                  <a:prstClr val="black"/>
                </a:solidFill>
              </a:endParaRPr>
            </a:p>
          </p:txBody>
        </p:sp>
        <p:sp>
          <p:nvSpPr>
            <p:cNvPr id="24" name="Content Placeholder 3">
              <a:extLst>
                <a:ext uri="{FF2B5EF4-FFF2-40B4-BE49-F238E27FC236}">
                  <a16:creationId xmlns:a16="http://schemas.microsoft.com/office/drawing/2014/main" xmlns="" id="{EC2E4E71-6A1A-4DA3-2FFF-ADDA61131125}"/>
                </a:ext>
              </a:extLst>
            </p:cNvPr>
            <p:cNvSpPr txBox="1"/>
            <p:nvPr/>
          </p:nvSpPr>
          <p:spPr>
            <a:xfrm>
              <a:off x="7690701" y="4996703"/>
              <a:ext cx="4215745" cy="4621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lvl1pPr algn="r">
                <a:defRPr sz="2000">
                  <a:latin typeface="Open Sans"/>
                  <a:ea typeface="Open Sans"/>
                  <a:cs typeface="Open Sans"/>
                  <a:sym typeface="Open Sans"/>
                </a:defRPr>
              </a:lvl1pPr>
            </a:lstStyle>
            <a:p>
              <a:r>
                <a:rPr sz="1000">
                  <a:solidFill>
                    <a:prstClr val="black"/>
                  </a:solidFill>
                </a:rPr>
                <a:t>*Enjoying school/college</a:t>
              </a:r>
            </a:p>
          </p:txBody>
        </p:sp>
      </p:grpSp>
    </p:spTree>
    <p:extLst>
      <p:ext uri="{BB962C8B-B14F-4D97-AF65-F5344CB8AC3E}">
        <p14:creationId xmlns:p14="http://schemas.microsoft.com/office/powerpoint/2010/main" val="3981373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0214" y="6222304"/>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835949" y="6222304"/>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241652" y="6222304"/>
            <a:ext cx="2323381" cy="0"/>
          </a:xfrm>
          <a:prstGeom prst="line">
            <a:avLst/>
          </a:prstGeom>
          <a:ln w="190500" cap="flat">
            <a:solidFill>
              <a:srgbClr val="004A99"/>
            </a:solidFill>
            <a:prstDash val="solid"/>
            <a:headEnd type="none" w="sm" len="sm"/>
            <a:tailEnd type="none" w="sm" len="sm"/>
          </a:ln>
        </p:spPr>
      </p:sp>
      <p:sp>
        <p:nvSpPr>
          <p:cNvPr id="8" name="TextBox 8"/>
          <p:cNvSpPr txBox="1"/>
          <p:nvPr/>
        </p:nvSpPr>
        <p:spPr>
          <a:xfrm>
            <a:off x="531902" y="238662"/>
            <a:ext cx="7195189" cy="666849"/>
          </a:xfrm>
          <a:prstGeom prst="rect">
            <a:avLst/>
          </a:prstGeom>
        </p:spPr>
        <p:txBody>
          <a:bodyPr wrap="square" lIns="0" tIns="0" rIns="0" bIns="0" rtlCol="0" anchor="t">
            <a:spAutoFit/>
          </a:bodyPr>
          <a:lstStyle/>
          <a:p>
            <a:pPr>
              <a:lnSpc>
                <a:spcPts val="5237"/>
              </a:lnSpc>
            </a:pPr>
            <a:r>
              <a:rPr lang="en-US" sz="3725" dirty="0">
                <a:solidFill>
                  <a:srgbClr val="004A99"/>
                </a:solidFill>
                <a:latin typeface="Moon Bold"/>
              </a:rPr>
              <a:t>What is an EMHP?</a:t>
            </a:r>
            <a:endParaRPr lang="en-US" sz="3740" dirty="0">
              <a:solidFill>
                <a:srgbClr val="004A99"/>
              </a:solidFill>
              <a:latin typeface="Moon Bold"/>
            </a:endParaRPr>
          </a:p>
        </p:txBody>
      </p:sp>
      <p:sp>
        <p:nvSpPr>
          <p:cNvPr id="9" name="TextBox 9"/>
          <p:cNvSpPr txBox="1"/>
          <p:nvPr/>
        </p:nvSpPr>
        <p:spPr>
          <a:xfrm>
            <a:off x="817146" y="2451083"/>
            <a:ext cx="2523679" cy="3077766"/>
          </a:xfrm>
          <a:prstGeom prst="rect">
            <a:avLst/>
          </a:prstGeom>
        </p:spPr>
        <p:txBody>
          <a:bodyPr wrap="square" lIns="0" tIns="0" rIns="0" bIns="0" rtlCol="0" anchor="t">
            <a:spAutoFit/>
          </a:bodyPr>
          <a:lstStyle/>
          <a:p>
            <a:pPr marL="171450" indent="-171450">
              <a:lnSpc>
                <a:spcPts val="1496"/>
              </a:lnSpc>
              <a:buFont typeface="Arial"/>
              <a:buChar char="•"/>
            </a:pPr>
            <a:r>
              <a:rPr lang="en-US" sz="925" b="1">
                <a:solidFill>
                  <a:srgbClr val="000000"/>
                </a:solidFill>
                <a:latin typeface="Moon"/>
              </a:rPr>
              <a:t>SUPPORT CHILDREN AND YOUNG PEOPLE IN PRIMARY AND SECONDARY SCHOOLS AND COLLEGES WITH COMMON MENTAL HEALTH DIFFICULTIES</a:t>
            </a:r>
          </a:p>
          <a:p>
            <a:pPr marL="171450" indent="-171450">
              <a:lnSpc>
                <a:spcPts val="1496"/>
              </a:lnSpc>
              <a:buFont typeface="Arial"/>
              <a:buChar char="•"/>
            </a:pPr>
            <a:endParaRPr lang="en-US" sz="925" b="1">
              <a:solidFill>
                <a:prstClr val="black"/>
              </a:solidFill>
              <a:latin typeface="Moon"/>
            </a:endParaRPr>
          </a:p>
          <a:p>
            <a:pPr marL="171450" indent="-171450">
              <a:lnSpc>
                <a:spcPts val="1496"/>
              </a:lnSpc>
              <a:buFont typeface="Arial"/>
              <a:buChar char="•"/>
            </a:pPr>
            <a:r>
              <a:rPr lang="en-US" sz="925" b="1">
                <a:solidFill>
                  <a:prstClr val="black"/>
                </a:solidFill>
                <a:latin typeface="Moon"/>
              </a:rPr>
              <a:t>PROVIDE 1;1 SUPPORT</a:t>
            </a:r>
          </a:p>
          <a:p>
            <a:pPr marL="171450" indent="-171450">
              <a:lnSpc>
                <a:spcPts val="1496"/>
              </a:lnSpc>
              <a:buFont typeface="Arial"/>
              <a:buChar char="•"/>
            </a:pPr>
            <a:endParaRPr lang="en-US" sz="925" b="1">
              <a:solidFill>
                <a:prstClr val="black"/>
              </a:solidFill>
              <a:latin typeface="Moon"/>
            </a:endParaRPr>
          </a:p>
          <a:p>
            <a:pPr marL="171450" indent="-171450">
              <a:lnSpc>
                <a:spcPts val="1496"/>
              </a:lnSpc>
              <a:buFont typeface="Arial"/>
              <a:buChar char="•"/>
            </a:pPr>
            <a:r>
              <a:rPr lang="en-US" sz="925" b="1">
                <a:solidFill>
                  <a:prstClr val="black"/>
                </a:solidFill>
                <a:latin typeface="Moon"/>
              </a:rPr>
              <a:t>WORK WITH SMALL GROUPS </a:t>
            </a:r>
          </a:p>
          <a:p>
            <a:pPr marL="171450" indent="-171450">
              <a:lnSpc>
                <a:spcPts val="1496"/>
              </a:lnSpc>
              <a:buFont typeface="Arial"/>
              <a:buChar char="•"/>
            </a:pPr>
            <a:endParaRPr lang="en-US" sz="925" b="1">
              <a:solidFill>
                <a:prstClr val="black"/>
              </a:solidFill>
              <a:latin typeface="Moon"/>
            </a:endParaRPr>
          </a:p>
          <a:p>
            <a:pPr marL="171450" indent="-171450">
              <a:lnSpc>
                <a:spcPts val="1496"/>
              </a:lnSpc>
              <a:buFont typeface="Arial"/>
              <a:buChar char="•"/>
            </a:pPr>
            <a:r>
              <a:rPr lang="en-US" sz="925" b="1">
                <a:solidFill>
                  <a:prstClr val="black"/>
                </a:solidFill>
                <a:latin typeface="Moon"/>
              </a:rPr>
              <a:t>SUPPORT SCHOOLS TO DEVELOP A WHOLE SCHOOL APPROACH AND ETHOS TO MENTAL HEALTH</a:t>
            </a:r>
          </a:p>
          <a:p>
            <a:pPr marL="171450" indent="-171450">
              <a:lnSpc>
                <a:spcPts val="1496"/>
              </a:lnSpc>
              <a:buFont typeface="Arial"/>
              <a:buChar char="•"/>
            </a:pPr>
            <a:endParaRPr lang="en-US" sz="925" b="1">
              <a:solidFill>
                <a:prstClr val="black"/>
              </a:solidFill>
              <a:latin typeface="Moon"/>
            </a:endParaRPr>
          </a:p>
          <a:p>
            <a:pPr marL="171450" indent="-171450">
              <a:lnSpc>
                <a:spcPts val="1496"/>
              </a:lnSpc>
              <a:buFont typeface="Arial"/>
              <a:buChar char="•"/>
            </a:pPr>
            <a:r>
              <a:rPr lang="en-US" sz="925" b="1">
                <a:solidFill>
                  <a:prstClr val="black"/>
                </a:solidFill>
                <a:latin typeface="Moon"/>
              </a:rPr>
              <a:t>Support and give advice to parents </a:t>
            </a:r>
          </a:p>
          <a:p>
            <a:pPr marL="171450" indent="-171450">
              <a:lnSpc>
                <a:spcPts val="1496"/>
              </a:lnSpc>
              <a:buFont typeface="Arial"/>
              <a:buChar char="•"/>
            </a:pPr>
            <a:endParaRPr lang="en-US" sz="925" b="1">
              <a:solidFill>
                <a:prstClr val="black"/>
              </a:solidFill>
              <a:latin typeface="Moon"/>
            </a:endParaRPr>
          </a:p>
        </p:txBody>
      </p:sp>
      <p:sp>
        <p:nvSpPr>
          <p:cNvPr id="10" name="TextBox 10"/>
          <p:cNvSpPr txBox="1"/>
          <p:nvPr/>
        </p:nvSpPr>
        <p:spPr>
          <a:xfrm>
            <a:off x="995276" y="2057342"/>
            <a:ext cx="6384897" cy="256480"/>
          </a:xfrm>
          <a:prstGeom prst="rect">
            <a:avLst/>
          </a:prstGeom>
        </p:spPr>
        <p:txBody>
          <a:bodyPr wrap="square" lIns="0" tIns="0" rIns="0" bIns="0" rtlCol="0" anchor="t">
            <a:spAutoFit/>
          </a:bodyPr>
          <a:lstStyle/>
          <a:p>
            <a:pPr marL="228600" indent="-228600" algn="ctr">
              <a:lnSpc>
                <a:spcPts val="2036"/>
              </a:lnSpc>
              <a:buFont typeface="Arial" panose="020B0604020202020204" pitchFamily="34" charset="0"/>
              <a:buChar char="•"/>
            </a:pPr>
            <a:r>
              <a:rPr lang="en-US" sz="1450">
                <a:solidFill>
                  <a:srgbClr val="EB2079"/>
                </a:solidFill>
                <a:latin typeface="Moon Bold"/>
              </a:rPr>
              <a:t>EDUCATION MENTAL HEALTH PRACTITIONER</a:t>
            </a:r>
            <a:endParaRPr lang="en-US" sz="1455">
              <a:solidFill>
                <a:srgbClr val="EB2079"/>
              </a:solidFill>
              <a:latin typeface="Moon Bold"/>
            </a:endParaRPr>
          </a:p>
        </p:txBody>
      </p:sp>
      <p:pic>
        <p:nvPicPr>
          <p:cNvPr id="11"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649410" y="6021288"/>
            <a:ext cx="966224" cy="497283"/>
          </a:xfrm>
          <a:prstGeom prst="rect">
            <a:avLst/>
          </a:prstGeom>
        </p:spPr>
      </p:pic>
      <p:sp>
        <p:nvSpPr>
          <p:cNvPr id="5" name="TextBox 4">
            <a:extLst>
              <a:ext uri="{FF2B5EF4-FFF2-40B4-BE49-F238E27FC236}">
                <a16:creationId xmlns:a16="http://schemas.microsoft.com/office/drawing/2014/main" xmlns="" id="{BBB22D0A-2CA1-4AFC-5F6A-6AC326D38CDE}"/>
              </a:ext>
            </a:extLst>
          </p:cNvPr>
          <p:cNvSpPr txBox="1"/>
          <p:nvPr/>
        </p:nvSpPr>
        <p:spPr>
          <a:xfrm>
            <a:off x="5149066" y="2376921"/>
            <a:ext cx="3464255" cy="415498"/>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GB" sz="1200" b="1">
                <a:solidFill>
                  <a:prstClr val="black"/>
                </a:solidFill>
                <a:cs typeface="Calibri"/>
              </a:rPr>
              <a:t>WHAT DO OUR YOUNG PEOPLE SAY?</a:t>
            </a:r>
          </a:p>
          <a:p>
            <a:endParaRPr lang="en-GB" sz="1200" b="1">
              <a:solidFill>
                <a:prstClr val="black"/>
              </a:solidFill>
              <a:cs typeface="Calibri"/>
            </a:endParaRPr>
          </a:p>
        </p:txBody>
      </p:sp>
      <p:sp>
        <p:nvSpPr>
          <p:cNvPr id="6" name="Speech Bubble: Rectangle with Corners Rounded 5">
            <a:extLst>
              <a:ext uri="{FF2B5EF4-FFF2-40B4-BE49-F238E27FC236}">
                <a16:creationId xmlns:a16="http://schemas.microsoft.com/office/drawing/2014/main" xmlns="" id="{20DD29EB-EF71-DF76-62CE-F116B0B9CB51}"/>
              </a:ext>
            </a:extLst>
          </p:cNvPr>
          <p:cNvSpPr/>
          <p:nvPr/>
        </p:nvSpPr>
        <p:spPr>
          <a:xfrm>
            <a:off x="7069529" y="2751736"/>
            <a:ext cx="1484416" cy="801584"/>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prstClr val="white"/>
              </a:solidFill>
            </a:endParaRPr>
          </a:p>
        </p:txBody>
      </p:sp>
      <p:sp>
        <p:nvSpPr>
          <p:cNvPr id="7" name="TextBox 6">
            <a:extLst>
              <a:ext uri="{FF2B5EF4-FFF2-40B4-BE49-F238E27FC236}">
                <a16:creationId xmlns:a16="http://schemas.microsoft.com/office/drawing/2014/main" xmlns="" id="{FF0963BF-AF01-E252-197A-15861FB6DAB2}"/>
              </a:ext>
            </a:extLst>
          </p:cNvPr>
          <p:cNvSpPr txBox="1"/>
          <p:nvPr/>
        </p:nvSpPr>
        <p:spPr>
          <a:xfrm>
            <a:off x="7180860" y="2833378"/>
            <a:ext cx="1298864" cy="73866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GB" sz="900" b="1">
                <a:solidFill>
                  <a:prstClr val="black"/>
                </a:solidFill>
                <a:cs typeface="Calibri"/>
              </a:rPr>
              <a:t>They helped me to understand why I get funny feelings in my body when I am worried</a:t>
            </a:r>
          </a:p>
          <a:p>
            <a:endParaRPr lang="en-GB" sz="900">
              <a:solidFill>
                <a:prstClr val="black"/>
              </a:solidFill>
              <a:cs typeface="Calibri"/>
            </a:endParaRPr>
          </a:p>
        </p:txBody>
      </p:sp>
      <p:sp>
        <p:nvSpPr>
          <p:cNvPr id="12" name="Speech Bubble: Rectangle with Corners Rounded 11">
            <a:extLst>
              <a:ext uri="{FF2B5EF4-FFF2-40B4-BE49-F238E27FC236}">
                <a16:creationId xmlns:a16="http://schemas.microsoft.com/office/drawing/2014/main" xmlns="" id="{D9708246-7C6D-871F-BE26-E2B06376AAC6}"/>
              </a:ext>
            </a:extLst>
          </p:cNvPr>
          <p:cNvSpPr/>
          <p:nvPr/>
        </p:nvSpPr>
        <p:spPr>
          <a:xfrm flipH="1">
            <a:off x="4189763" y="2833378"/>
            <a:ext cx="1603169" cy="645721"/>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prstClr val="white"/>
              </a:solidFill>
            </a:endParaRPr>
          </a:p>
        </p:txBody>
      </p:sp>
      <p:sp>
        <p:nvSpPr>
          <p:cNvPr id="13" name="TextBox 12">
            <a:extLst>
              <a:ext uri="{FF2B5EF4-FFF2-40B4-BE49-F238E27FC236}">
                <a16:creationId xmlns:a16="http://schemas.microsoft.com/office/drawing/2014/main" xmlns="" id="{190B1B7C-EC2B-838B-F010-D5CF40059086}"/>
              </a:ext>
            </a:extLst>
          </p:cNvPr>
          <p:cNvSpPr txBox="1"/>
          <p:nvPr/>
        </p:nvSpPr>
        <p:spPr>
          <a:xfrm>
            <a:off x="4249139" y="2916877"/>
            <a:ext cx="1391640" cy="4616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GB" sz="900" b="1">
                <a:solidFill>
                  <a:prstClr val="black"/>
                </a:solidFill>
                <a:cs typeface="Calibri"/>
              </a:rPr>
              <a:t>I have learned lots of ways to control my worries...I feel much happier now</a:t>
            </a:r>
          </a:p>
        </p:txBody>
      </p:sp>
      <p:sp>
        <p:nvSpPr>
          <p:cNvPr id="14" name="Speech Bubble: Rectangle with Corners Rounded 13">
            <a:extLst>
              <a:ext uri="{FF2B5EF4-FFF2-40B4-BE49-F238E27FC236}">
                <a16:creationId xmlns:a16="http://schemas.microsoft.com/office/drawing/2014/main" xmlns="" id="{C6AAC255-C8B9-C0C2-E254-F2028F016263}"/>
              </a:ext>
            </a:extLst>
          </p:cNvPr>
          <p:cNvSpPr/>
          <p:nvPr/>
        </p:nvSpPr>
        <p:spPr>
          <a:xfrm flipH="1">
            <a:off x="4189763" y="4139664"/>
            <a:ext cx="1462149" cy="690253"/>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prstClr val="white"/>
              </a:solidFill>
            </a:endParaRPr>
          </a:p>
        </p:txBody>
      </p:sp>
      <p:sp>
        <p:nvSpPr>
          <p:cNvPr id="15" name="TextBox 14">
            <a:extLst>
              <a:ext uri="{FF2B5EF4-FFF2-40B4-BE49-F238E27FC236}">
                <a16:creationId xmlns:a16="http://schemas.microsoft.com/office/drawing/2014/main" xmlns="" id="{54A5439F-50C7-EA12-220F-E0847EB8DFCC}"/>
              </a:ext>
            </a:extLst>
          </p:cNvPr>
          <p:cNvSpPr txBox="1"/>
          <p:nvPr/>
        </p:nvSpPr>
        <p:spPr>
          <a:xfrm>
            <a:off x="4286250" y="4252851"/>
            <a:ext cx="1317419" cy="4616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GB" sz="900" b="1">
                <a:solidFill>
                  <a:prstClr val="black"/>
                </a:solidFill>
                <a:cs typeface="Calibri"/>
              </a:rPr>
              <a:t>It helped me to realise that I am not the only one who feels this way</a:t>
            </a:r>
            <a:endParaRPr lang="en-GB" sz="900" b="1">
              <a:solidFill>
                <a:prstClr val="black"/>
              </a:solidFill>
            </a:endParaRPr>
          </a:p>
        </p:txBody>
      </p:sp>
      <p:sp>
        <p:nvSpPr>
          <p:cNvPr id="16" name="Speech Bubble: Rectangle with Corners Rounded 15">
            <a:extLst>
              <a:ext uri="{FF2B5EF4-FFF2-40B4-BE49-F238E27FC236}">
                <a16:creationId xmlns:a16="http://schemas.microsoft.com/office/drawing/2014/main" xmlns="" id="{099ED069-0331-55A7-65FC-B911E2F10049}"/>
              </a:ext>
            </a:extLst>
          </p:cNvPr>
          <p:cNvSpPr/>
          <p:nvPr/>
        </p:nvSpPr>
        <p:spPr>
          <a:xfrm>
            <a:off x="6876555" y="4109976"/>
            <a:ext cx="1677390" cy="749630"/>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prstClr val="white"/>
              </a:solidFill>
            </a:endParaRPr>
          </a:p>
        </p:txBody>
      </p:sp>
      <p:sp>
        <p:nvSpPr>
          <p:cNvPr id="17" name="TextBox 16">
            <a:extLst>
              <a:ext uri="{FF2B5EF4-FFF2-40B4-BE49-F238E27FC236}">
                <a16:creationId xmlns:a16="http://schemas.microsoft.com/office/drawing/2014/main" xmlns="" id="{82529EE6-A921-A92A-1CEC-DF899B25A686}"/>
              </a:ext>
            </a:extLst>
          </p:cNvPr>
          <p:cNvSpPr txBox="1"/>
          <p:nvPr/>
        </p:nvSpPr>
        <p:spPr>
          <a:xfrm>
            <a:off x="7010152" y="4186052"/>
            <a:ext cx="1469572" cy="60016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900" b="1">
                <a:solidFill>
                  <a:prstClr val="black"/>
                </a:solidFill>
                <a:cs typeface="Calibri"/>
              </a:rPr>
              <a:t>I stopped doing things I enjoyed and stayed in my room all the time – now I am starting to enjoy life again</a:t>
            </a:r>
            <a:endParaRPr lang="en-US" sz="900" b="1">
              <a:solidFill>
                <a:prstClr val="black"/>
              </a:solidFill>
            </a:endParaRPr>
          </a:p>
        </p:txBody>
      </p:sp>
      <p:pic>
        <p:nvPicPr>
          <p:cNvPr id="19" name="Graphic 19" descr="Man with short hair">
            <a:extLst>
              <a:ext uri="{FF2B5EF4-FFF2-40B4-BE49-F238E27FC236}">
                <a16:creationId xmlns:a16="http://schemas.microsoft.com/office/drawing/2014/main" xmlns="" id="{8FB91052-21CB-CCB2-F4C1-B557C0A1560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360000">
            <a:off x="4929064" y="3576978"/>
            <a:ext cx="295275" cy="357188"/>
          </a:xfrm>
          <a:prstGeom prst="rect">
            <a:avLst/>
          </a:prstGeom>
        </p:spPr>
      </p:pic>
      <p:pic>
        <p:nvPicPr>
          <p:cNvPr id="20" name="Graphic 20" descr="Man with braided hair">
            <a:extLst>
              <a:ext uri="{FF2B5EF4-FFF2-40B4-BE49-F238E27FC236}">
                <a16:creationId xmlns:a16="http://schemas.microsoft.com/office/drawing/2014/main" xmlns="" id="{9C719B42-899F-6FC5-A68B-A7AB54EA446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20000">
            <a:off x="6892196" y="4916552"/>
            <a:ext cx="356198" cy="395844"/>
          </a:xfrm>
          <a:prstGeom prst="rect">
            <a:avLst/>
          </a:prstGeom>
        </p:spPr>
      </p:pic>
      <p:pic>
        <p:nvPicPr>
          <p:cNvPr id="23" name="Graphic 23" descr="A woman with tied hair">
            <a:extLst>
              <a:ext uri="{FF2B5EF4-FFF2-40B4-BE49-F238E27FC236}">
                <a16:creationId xmlns:a16="http://schemas.microsoft.com/office/drawing/2014/main" xmlns="" id="{E392851C-E401-7E8A-A039-913B183E5FC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7649410" y="3627943"/>
            <a:ext cx="413719" cy="425966"/>
          </a:xfrm>
          <a:prstGeom prst="rect">
            <a:avLst/>
          </a:prstGeom>
        </p:spPr>
      </p:pic>
      <p:pic>
        <p:nvPicPr>
          <p:cNvPr id="24" name="Graphic 24" descr="Woman with buns">
            <a:extLst>
              <a:ext uri="{FF2B5EF4-FFF2-40B4-BE49-F238E27FC236}">
                <a16:creationId xmlns:a16="http://schemas.microsoft.com/office/drawing/2014/main" xmlns="" id="{D37C3283-04C1-9461-D828-CF56163769D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93227" y="4827382"/>
            <a:ext cx="381000" cy="409575"/>
          </a:xfrm>
          <a:prstGeom prst="rect">
            <a:avLst/>
          </a:prstGeom>
        </p:spPr>
      </p:pic>
      <p:pic>
        <p:nvPicPr>
          <p:cNvPr id="18" name="Picture 17" descr="Shape, icon&#10;&#10;Description automatically generated">
            <a:extLst>
              <a:ext uri="{FF2B5EF4-FFF2-40B4-BE49-F238E27FC236}">
                <a16:creationId xmlns:a16="http://schemas.microsoft.com/office/drawing/2014/main" xmlns="" id="{F91EFB03-F64D-7FA5-64D2-47B526787A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7816" y="1161477"/>
            <a:ext cx="965239" cy="873095"/>
          </a:xfrm>
          <a:prstGeom prst="rect">
            <a:avLst/>
          </a:prstGeom>
        </p:spPr>
      </p:pic>
    </p:spTree>
    <p:extLst>
      <p:ext uri="{BB962C8B-B14F-4D97-AF65-F5344CB8AC3E}">
        <p14:creationId xmlns:p14="http://schemas.microsoft.com/office/powerpoint/2010/main" val="205257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49148" y="6150296"/>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854883" y="6150296"/>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260586" y="6150296"/>
            <a:ext cx="2323381" cy="0"/>
          </a:xfrm>
          <a:prstGeom prst="line">
            <a:avLst/>
          </a:prstGeom>
          <a:ln w="190500" cap="flat">
            <a:solidFill>
              <a:srgbClr val="004A99"/>
            </a:solidFill>
            <a:prstDash val="solid"/>
            <a:headEnd type="none" w="sm" len="sm"/>
            <a:tailEnd type="none" w="sm" len="sm"/>
          </a:ln>
        </p:spPr>
      </p:sp>
      <p:sp>
        <p:nvSpPr>
          <p:cNvPr id="8" name="TextBox 8"/>
          <p:cNvSpPr txBox="1"/>
          <p:nvPr/>
        </p:nvSpPr>
        <p:spPr>
          <a:xfrm>
            <a:off x="395536" y="323564"/>
            <a:ext cx="8553429" cy="666849"/>
          </a:xfrm>
          <a:prstGeom prst="rect">
            <a:avLst/>
          </a:prstGeom>
        </p:spPr>
        <p:txBody>
          <a:bodyPr wrap="square" lIns="0" tIns="0" rIns="0" bIns="0" rtlCol="0" anchor="t">
            <a:spAutoFit/>
          </a:bodyPr>
          <a:lstStyle/>
          <a:p>
            <a:pPr>
              <a:lnSpc>
                <a:spcPts val="5237"/>
              </a:lnSpc>
            </a:pPr>
            <a:r>
              <a:rPr lang="en-US" sz="3000" dirty="0">
                <a:solidFill>
                  <a:srgbClr val="004A99"/>
                </a:solidFill>
                <a:latin typeface="Moon Bold"/>
              </a:rPr>
              <a:t>Low Intensity CBT Based Interventions</a:t>
            </a:r>
          </a:p>
        </p:txBody>
      </p:sp>
      <p:sp>
        <p:nvSpPr>
          <p:cNvPr id="10" name="TextBox 10"/>
          <p:cNvSpPr txBox="1"/>
          <p:nvPr/>
        </p:nvSpPr>
        <p:spPr>
          <a:xfrm>
            <a:off x="253068" y="2146407"/>
            <a:ext cx="6384897" cy="256480"/>
          </a:xfrm>
          <a:prstGeom prst="rect">
            <a:avLst/>
          </a:prstGeom>
        </p:spPr>
        <p:txBody>
          <a:bodyPr wrap="square" lIns="0" tIns="0" rIns="0" bIns="0" rtlCol="0" anchor="t">
            <a:spAutoFit/>
          </a:bodyPr>
          <a:lstStyle/>
          <a:p>
            <a:pPr marL="228600" indent="-228600">
              <a:lnSpc>
                <a:spcPts val="2036"/>
              </a:lnSpc>
              <a:buFont typeface="Arial" panose="020B0604020202020204" pitchFamily="34" charset="0"/>
              <a:buChar char="•"/>
            </a:pPr>
            <a:endParaRPr lang="en-US" sz="1455">
              <a:solidFill>
                <a:srgbClr val="EB2079"/>
              </a:solidFill>
              <a:latin typeface="Moon Bold"/>
            </a:endParaRPr>
          </a:p>
        </p:txBody>
      </p:sp>
      <p:pic>
        <p:nvPicPr>
          <p:cNvPr id="11"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668344" y="5949280"/>
            <a:ext cx="966224" cy="497283"/>
          </a:xfrm>
          <a:prstGeom prst="rect">
            <a:avLst/>
          </a:prstGeom>
        </p:spPr>
      </p:pic>
      <p:pic>
        <p:nvPicPr>
          <p:cNvPr id="5" name="Picture 5" descr="A picture containing text&#10;&#10;Description automatically generated">
            <a:extLst>
              <a:ext uri="{FF2B5EF4-FFF2-40B4-BE49-F238E27FC236}">
                <a16:creationId xmlns:a16="http://schemas.microsoft.com/office/drawing/2014/main" xmlns="" id="{63D23D84-FAE5-AEEE-0ECF-D99F852521CC}"/>
              </a:ext>
            </a:extLst>
          </p:cNvPr>
          <p:cNvPicPr>
            <a:picLocks noChangeAspect="1"/>
          </p:cNvPicPr>
          <p:nvPr/>
        </p:nvPicPr>
        <p:blipFill>
          <a:blip r:embed="rId3"/>
          <a:stretch>
            <a:fillRect/>
          </a:stretch>
        </p:blipFill>
        <p:spPr>
          <a:xfrm>
            <a:off x="806037" y="2023259"/>
            <a:ext cx="2440379" cy="2440379"/>
          </a:xfrm>
          <a:prstGeom prst="rect">
            <a:avLst/>
          </a:prstGeom>
        </p:spPr>
      </p:pic>
      <p:sp>
        <p:nvSpPr>
          <p:cNvPr id="6" name="TextBox 5">
            <a:extLst>
              <a:ext uri="{FF2B5EF4-FFF2-40B4-BE49-F238E27FC236}">
                <a16:creationId xmlns:a16="http://schemas.microsoft.com/office/drawing/2014/main" xmlns="" id="{051C95F1-3267-894D-C539-925B53C89CC5}"/>
              </a:ext>
            </a:extLst>
          </p:cNvPr>
          <p:cNvSpPr txBox="1"/>
          <p:nvPr/>
        </p:nvSpPr>
        <p:spPr>
          <a:xfrm>
            <a:off x="497279" y="4757552"/>
            <a:ext cx="2950276" cy="40011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GB" sz="1400" b="1">
                <a:solidFill>
                  <a:srgbClr val="EB2079"/>
                </a:solidFill>
                <a:latin typeface="Moon Bold"/>
              </a:rPr>
              <a:t>WORRY MANAGEMENT</a:t>
            </a:r>
          </a:p>
          <a:p>
            <a:endParaRPr lang="en-GB" sz="900">
              <a:solidFill>
                <a:srgbClr val="EB2079"/>
              </a:solidFill>
              <a:latin typeface="Moon Bold"/>
            </a:endParaRPr>
          </a:p>
        </p:txBody>
      </p:sp>
      <p:sp>
        <p:nvSpPr>
          <p:cNvPr id="7" name="TextBox 6">
            <a:extLst>
              <a:ext uri="{FF2B5EF4-FFF2-40B4-BE49-F238E27FC236}">
                <a16:creationId xmlns:a16="http://schemas.microsoft.com/office/drawing/2014/main" xmlns="" id="{5FB4A434-DBE6-D2A8-E422-F063A2C30597}"/>
              </a:ext>
            </a:extLst>
          </p:cNvPr>
          <p:cNvSpPr txBox="1"/>
          <p:nvPr/>
        </p:nvSpPr>
        <p:spPr>
          <a:xfrm>
            <a:off x="3128405" y="4714875"/>
            <a:ext cx="2449286" cy="47705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GB" sz="1400" b="1">
                <a:solidFill>
                  <a:srgbClr val="8064A2">
                    <a:lumMod val="75000"/>
                  </a:srgbClr>
                </a:solidFill>
                <a:latin typeface="Moon Bold"/>
                <a:ea typeface="+mn-lt"/>
                <a:cs typeface="Calibri"/>
              </a:rPr>
              <a:t>GRADED EXPOSURE – FACING YOUR FEARS</a:t>
            </a:r>
            <a:endParaRPr lang="en-US" sz="1400">
              <a:solidFill>
                <a:srgbClr val="8064A2">
                  <a:lumMod val="75000"/>
                </a:srgbClr>
              </a:solidFill>
              <a:latin typeface="Moon Bold"/>
            </a:endParaRPr>
          </a:p>
        </p:txBody>
      </p:sp>
      <p:sp>
        <p:nvSpPr>
          <p:cNvPr id="9" name="TextBox 8">
            <a:extLst>
              <a:ext uri="{FF2B5EF4-FFF2-40B4-BE49-F238E27FC236}">
                <a16:creationId xmlns:a16="http://schemas.microsoft.com/office/drawing/2014/main" xmlns="" id="{CD33BB9B-4809-5E9A-C7AB-E8A5F9A8596E}"/>
              </a:ext>
            </a:extLst>
          </p:cNvPr>
          <p:cNvSpPr txBox="1"/>
          <p:nvPr/>
        </p:nvSpPr>
        <p:spPr>
          <a:xfrm>
            <a:off x="5479349" y="4679620"/>
            <a:ext cx="2792557" cy="47705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GB" sz="1400" b="1">
                <a:solidFill>
                  <a:srgbClr val="1F497D">
                    <a:lumMod val="75000"/>
                  </a:srgbClr>
                </a:solidFill>
                <a:latin typeface="Moon Bold"/>
                <a:cs typeface="Calibri"/>
              </a:rPr>
              <a:t>BEHAVIOURAL ACTIVATION FOR LOW MOOD</a:t>
            </a:r>
            <a:endParaRPr lang="en-GB" sz="1400" b="1">
              <a:solidFill>
                <a:srgbClr val="1F497D">
                  <a:lumMod val="75000"/>
                </a:srgbClr>
              </a:solidFill>
              <a:latin typeface="Moon Bold"/>
            </a:endParaRPr>
          </a:p>
        </p:txBody>
      </p:sp>
      <p:sp>
        <p:nvSpPr>
          <p:cNvPr id="12" name="TextBox 11">
            <a:extLst>
              <a:ext uri="{FF2B5EF4-FFF2-40B4-BE49-F238E27FC236}">
                <a16:creationId xmlns:a16="http://schemas.microsoft.com/office/drawing/2014/main" xmlns="" id="{4D89282C-79BA-7C33-F158-69593A39AAD3}"/>
              </a:ext>
            </a:extLst>
          </p:cNvPr>
          <p:cNvSpPr txBox="1"/>
          <p:nvPr/>
        </p:nvSpPr>
        <p:spPr>
          <a:xfrm>
            <a:off x="1048368" y="4289961"/>
            <a:ext cx="1948295"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GB" sz="900">
                <a:solidFill>
                  <a:prstClr val="black"/>
                </a:solidFill>
                <a:cs typeface="Calibri"/>
              </a:rPr>
              <a:t>WEHEARTCBT.COM</a:t>
            </a:r>
          </a:p>
        </p:txBody>
      </p:sp>
      <p:sp>
        <p:nvSpPr>
          <p:cNvPr id="13" name="TextBox 12">
            <a:extLst>
              <a:ext uri="{FF2B5EF4-FFF2-40B4-BE49-F238E27FC236}">
                <a16:creationId xmlns:a16="http://schemas.microsoft.com/office/drawing/2014/main" xmlns="" id="{CC2D4737-6163-50FB-0D96-1540912DD38B}"/>
              </a:ext>
            </a:extLst>
          </p:cNvPr>
          <p:cNvSpPr txBox="1"/>
          <p:nvPr/>
        </p:nvSpPr>
        <p:spPr>
          <a:xfrm>
            <a:off x="4982070" y="2384343"/>
            <a:ext cx="3414156" cy="1615827"/>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GB" b="1">
                <a:solidFill>
                  <a:srgbClr val="F011A9"/>
                </a:solidFill>
                <a:latin typeface="Moon Bold"/>
              </a:rPr>
              <a:t>PSYCHOEDUCATION</a:t>
            </a:r>
          </a:p>
          <a:p>
            <a:endParaRPr lang="en-GB" sz="1400" b="1">
              <a:solidFill>
                <a:srgbClr val="F011A9"/>
              </a:solidFill>
              <a:latin typeface="Moon Bold"/>
            </a:endParaRPr>
          </a:p>
          <a:p>
            <a:pPr marL="228600" indent="-228600">
              <a:buFont typeface="Arial"/>
              <a:buChar char="•"/>
            </a:pPr>
            <a:r>
              <a:rPr lang="en-GB" sz="1400" b="1">
                <a:solidFill>
                  <a:srgbClr val="F011A9"/>
                </a:solidFill>
                <a:latin typeface="Moon Bold"/>
              </a:rPr>
              <a:t>WHAT ARE MY feelings?</a:t>
            </a:r>
          </a:p>
          <a:p>
            <a:pPr marL="228600" indent="-228600">
              <a:buFont typeface="Arial"/>
              <a:buChar char="•"/>
            </a:pPr>
            <a:r>
              <a:rPr lang="en-GB" sz="1400" b="1">
                <a:solidFill>
                  <a:srgbClr val="F011A9"/>
                </a:solidFill>
                <a:latin typeface="Moon Bold"/>
              </a:rPr>
              <a:t>WHY DO I FEEL THIS WAY?</a:t>
            </a:r>
            <a:endParaRPr lang="en-GB" sz="900">
              <a:solidFill>
                <a:prstClr val="black"/>
              </a:solidFill>
            </a:endParaRPr>
          </a:p>
          <a:p>
            <a:pPr marL="228600" indent="-228600">
              <a:buFont typeface="Arial"/>
              <a:buChar char="•"/>
            </a:pPr>
            <a:r>
              <a:rPr lang="en-GB" sz="1400" b="1">
                <a:solidFill>
                  <a:srgbClr val="F011A9"/>
                </a:solidFill>
                <a:latin typeface="Moon Bold"/>
              </a:rPr>
              <a:t>WHAT MAINTAINS MY FEELINGS?</a:t>
            </a:r>
          </a:p>
          <a:p>
            <a:pPr marL="228600" indent="-228600">
              <a:buFont typeface="Arial"/>
              <a:buChar char="•"/>
            </a:pPr>
            <a:r>
              <a:rPr lang="en-GB" sz="1400" b="1">
                <a:solidFill>
                  <a:srgbClr val="F011A9"/>
                </a:solidFill>
                <a:latin typeface="Moon Bold"/>
              </a:rPr>
              <a:t>HOW CAN I CHANGE THE WAY I FEEL?</a:t>
            </a:r>
          </a:p>
        </p:txBody>
      </p:sp>
    </p:spTree>
    <p:extLst>
      <p:ext uri="{BB962C8B-B14F-4D97-AF65-F5344CB8AC3E}">
        <p14:creationId xmlns:p14="http://schemas.microsoft.com/office/powerpoint/2010/main" val="4220741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xmlns="" id="{4F539A55-1F14-908F-035A-867E86361010}"/>
              </a:ext>
            </a:extLst>
          </p:cNvPr>
          <p:cNvPicPr>
            <a:picLocks noChangeAspect="1"/>
          </p:cNvPicPr>
          <p:nvPr/>
        </p:nvPicPr>
        <p:blipFill>
          <a:blip r:embed="rId2"/>
          <a:stretch>
            <a:fillRect/>
          </a:stretch>
        </p:blipFill>
        <p:spPr>
          <a:xfrm>
            <a:off x="766252" y="650086"/>
            <a:ext cx="3541316" cy="5151006"/>
          </a:xfrm>
          <a:prstGeom prst="rect">
            <a:avLst/>
          </a:prstGeom>
        </p:spPr>
      </p:pic>
      <p:pic>
        <p:nvPicPr>
          <p:cNvPr id="4" name="Picture 4" descr="Diagram&#10;&#10;Description automatically generated">
            <a:extLst>
              <a:ext uri="{FF2B5EF4-FFF2-40B4-BE49-F238E27FC236}">
                <a16:creationId xmlns:a16="http://schemas.microsoft.com/office/drawing/2014/main" xmlns="" id="{50EBEC10-1CB7-B3F0-3CB3-04D211EF012E}"/>
              </a:ext>
            </a:extLst>
          </p:cNvPr>
          <p:cNvPicPr>
            <a:picLocks noChangeAspect="1"/>
          </p:cNvPicPr>
          <p:nvPr/>
        </p:nvPicPr>
        <p:blipFill>
          <a:blip r:embed="rId3"/>
          <a:stretch>
            <a:fillRect/>
          </a:stretch>
        </p:blipFill>
        <p:spPr>
          <a:xfrm>
            <a:off x="5220072" y="620688"/>
            <a:ext cx="3107020" cy="5069958"/>
          </a:xfrm>
          <a:prstGeom prst="rect">
            <a:avLst/>
          </a:prstGeom>
        </p:spPr>
      </p:pic>
    </p:spTree>
    <p:extLst>
      <p:ext uri="{BB962C8B-B14F-4D97-AF65-F5344CB8AC3E}">
        <p14:creationId xmlns:p14="http://schemas.microsoft.com/office/powerpoint/2010/main" val="424578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1156" y="6078288"/>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926891" y="6078288"/>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332594" y="6078288"/>
            <a:ext cx="2323381" cy="0"/>
          </a:xfrm>
          <a:prstGeom prst="line">
            <a:avLst/>
          </a:prstGeom>
          <a:ln w="190500" cap="flat">
            <a:solidFill>
              <a:srgbClr val="004A99"/>
            </a:solidFill>
            <a:prstDash val="solid"/>
            <a:headEnd type="none" w="sm" len="sm"/>
            <a:tailEnd type="none" w="sm" len="sm"/>
          </a:ln>
        </p:spPr>
      </p:sp>
      <p:sp>
        <p:nvSpPr>
          <p:cNvPr id="8" name="TextBox 8"/>
          <p:cNvSpPr txBox="1"/>
          <p:nvPr/>
        </p:nvSpPr>
        <p:spPr>
          <a:xfrm>
            <a:off x="755576" y="483738"/>
            <a:ext cx="4756303" cy="666849"/>
          </a:xfrm>
          <a:prstGeom prst="rect">
            <a:avLst/>
          </a:prstGeom>
        </p:spPr>
        <p:txBody>
          <a:bodyPr wrap="square" lIns="0" tIns="0" rIns="0" bIns="0" rtlCol="0" anchor="t">
            <a:spAutoFit/>
          </a:bodyPr>
          <a:lstStyle/>
          <a:p>
            <a:pPr>
              <a:lnSpc>
                <a:spcPts val="5237"/>
              </a:lnSpc>
            </a:pPr>
            <a:r>
              <a:rPr lang="en-US" sz="3725" dirty="0">
                <a:solidFill>
                  <a:srgbClr val="004A99"/>
                </a:solidFill>
                <a:latin typeface="Moon Bold"/>
              </a:rPr>
              <a:t>How to access us</a:t>
            </a:r>
            <a:endParaRPr lang="en-US" sz="3740" dirty="0">
              <a:solidFill>
                <a:srgbClr val="004A99"/>
              </a:solidFill>
              <a:latin typeface="Moon Bold"/>
            </a:endParaRPr>
          </a:p>
        </p:txBody>
      </p:sp>
      <p:sp>
        <p:nvSpPr>
          <p:cNvPr id="9" name="TextBox 9"/>
          <p:cNvSpPr txBox="1"/>
          <p:nvPr/>
        </p:nvSpPr>
        <p:spPr>
          <a:xfrm>
            <a:off x="995276" y="2681167"/>
            <a:ext cx="7121382" cy="1923604"/>
          </a:xfrm>
          <a:prstGeom prst="rect">
            <a:avLst/>
          </a:prstGeom>
        </p:spPr>
        <p:txBody>
          <a:bodyPr lIns="0" tIns="0" rIns="0" bIns="0" rtlCol="0" anchor="t">
            <a:spAutoFit/>
          </a:bodyPr>
          <a:lstStyle/>
          <a:p>
            <a:pPr marL="171450" indent="-171450">
              <a:lnSpc>
                <a:spcPts val="1496"/>
              </a:lnSpc>
              <a:buFont typeface="Arial"/>
              <a:buChar char="•"/>
            </a:pPr>
            <a:r>
              <a:rPr lang="en-US" dirty="0">
                <a:solidFill>
                  <a:srgbClr val="000000"/>
                </a:solidFill>
                <a:latin typeface="Moon"/>
              </a:rPr>
              <a:t>For further information and advice, you can visit our website on </a:t>
            </a:r>
            <a:r>
              <a:rPr lang="en-US" dirty="0">
                <a:solidFill>
                  <a:srgbClr val="000000"/>
                </a:solidFill>
                <a:latin typeface="Moon"/>
                <a:hlinkClick r:id="rId3"/>
              </a:rPr>
              <a:t>https://www.compass-uk.org/services/west-and-central-lancashire-mhsts/</a:t>
            </a:r>
            <a:r>
              <a:rPr lang="en-US" dirty="0">
                <a:solidFill>
                  <a:srgbClr val="000000"/>
                </a:solidFill>
                <a:latin typeface="Moon"/>
              </a:rPr>
              <a:t> or call us</a:t>
            </a:r>
          </a:p>
          <a:p>
            <a:pPr>
              <a:lnSpc>
                <a:spcPts val="1496"/>
              </a:lnSpc>
            </a:pPr>
            <a:endParaRPr lang="en-US" dirty="0">
              <a:solidFill>
                <a:srgbClr val="000000"/>
              </a:solidFill>
              <a:latin typeface="Moon"/>
              <a:cs typeface="Calibri"/>
            </a:endParaRPr>
          </a:p>
          <a:p>
            <a:pPr marL="171450" indent="-171450">
              <a:lnSpc>
                <a:spcPts val="1496"/>
              </a:lnSpc>
              <a:buFont typeface="Arial"/>
              <a:buChar char="•"/>
            </a:pPr>
            <a:r>
              <a:rPr lang="en-GB" dirty="0">
                <a:solidFill>
                  <a:srgbClr val="000000"/>
                </a:solidFill>
                <a:latin typeface="Moon" panose="020B0604020202020204" charset="0"/>
                <a:cs typeface="Calibri"/>
              </a:rPr>
              <a:t>School have access to regular Consultations with Compass </a:t>
            </a:r>
            <a:r>
              <a:rPr lang="en-GB" dirty="0" err="1">
                <a:solidFill>
                  <a:srgbClr val="000000"/>
                </a:solidFill>
                <a:latin typeface="Moon" panose="020B0604020202020204" charset="0"/>
                <a:cs typeface="Calibri"/>
              </a:rPr>
              <a:t>Lancs</a:t>
            </a:r>
            <a:r>
              <a:rPr lang="en-GB" dirty="0">
                <a:solidFill>
                  <a:srgbClr val="000000"/>
                </a:solidFill>
                <a:latin typeface="Moon" panose="020B0604020202020204" charset="0"/>
                <a:cs typeface="Calibri"/>
              </a:rPr>
              <a:t> locality Supervising Practitioner during link sessions</a:t>
            </a:r>
          </a:p>
          <a:p>
            <a:pPr>
              <a:lnSpc>
                <a:spcPts val="1496"/>
              </a:lnSpc>
            </a:pPr>
            <a:endParaRPr lang="en-GB" dirty="0">
              <a:solidFill>
                <a:srgbClr val="000000"/>
              </a:solidFill>
              <a:latin typeface="Moon" panose="020B0604020202020204" charset="0"/>
              <a:cs typeface="Calibri"/>
            </a:endParaRPr>
          </a:p>
          <a:p>
            <a:pPr marL="171450" indent="-171450">
              <a:lnSpc>
                <a:spcPts val="1496"/>
              </a:lnSpc>
              <a:buFont typeface="Arial"/>
              <a:buChar char="•"/>
            </a:pPr>
            <a:r>
              <a:rPr lang="en-GB" dirty="0">
                <a:solidFill>
                  <a:srgbClr val="000000"/>
                </a:solidFill>
                <a:latin typeface="Moon" panose="020B0604020202020204" charset="0"/>
                <a:cs typeface="Calibri"/>
              </a:rPr>
              <a:t>Request for support form to be completed by school</a:t>
            </a:r>
          </a:p>
          <a:p>
            <a:pPr marL="171450" indent="-171450">
              <a:lnSpc>
                <a:spcPts val="1496"/>
              </a:lnSpc>
              <a:buFont typeface="Arial"/>
              <a:buChar char="•"/>
            </a:pPr>
            <a:endParaRPr lang="en-GB" dirty="0">
              <a:solidFill>
                <a:srgbClr val="000000"/>
              </a:solidFill>
              <a:latin typeface="Moon" panose="020B0604020202020204" charset="0"/>
              <a:cs typeface="Calibri"/>
            </a:endParaRPr>
          </a:p>
          <a:p>
            <a:pPr marL="171450" indent="-171450">
              <a:lnSpc>
                <a:spcPts val="1496"/>
              </a:lnSpc>
              <a:buFont typeface="Arial"/>
              <a:buChar char="•"/>
            </a:pPr>
            <a:r>
              <a:rPr lang="en-GB" dirty="0">
                <a:solidFill>
                  <a:srgbClr val="000000"/>
                </a:solidFill>
                <a:latin typeface="Moon" panose="020B0604020202020204" charset="0"/>
                <a:cs typeface="Calibri"/>
              </a:rPr>
              <a:t>We can offer advice and </a:t>
            </a:r>
            <a:r>
              <a:rPr lang="en-GB" dirty="0" err="1">
                <a:solidFill>
                  <a:srgbClr val="000000"/>
                </a:solidFill>
                <a:latin typeface="Moon" panose="020B0604020202020204" charset="0"/>
                <a:cs typeface="Calibri"/>
              </a:rPr>
              <a:t>sigposting</a:t>
            </a:r>
            <a:endParaRPr lang="en-US" dirty="0">
              <a:solidFill>
                <a:srgbClr val="000000"/>
              </a:solidFill>
              <a:latin typeface="Moon" panose="020B0604020202020204" charset="0"/>
              <a:cs typeface="Calibri"/>
            </a:endParaRPr>
          </a:p>
        </p:txBody>
      </p:sp>
      <p:sp>
        <p:nvSpPr>
          <p:cNvPr id="10" name="TextBox 10"/>
          <p:cNvSpPr txBox="1"/>
          <p:nvPr/>
        </p:nvSpPr>
        <p:spPr>
          <a:xfrm>
            <a:off x="1043608" y="1988840"/>
            <a:ext cx="6148133" cy="262380"/>
          </a:xfrm>
          <a:prstGeom prst="rect">
            <a:avLst/>
          </a:prstGeom>
        </p:spPr>
        <p:txBody>
          <a:bodyPr wrap="square" lIns="0" tIns="0" rIns="0" bIns="0" rtlCol="0" anchor="t">
            <a:spAutoFit/>
          </a:bodyPr>
          <a:lstStyle/>
          <a:p>
            <a:pPr>
              <a:lnSpc>
                <a:spcPts val="2036"/>
              </a:lnSpc>
            </a:pPr>
            <a:r>
              <a:rPr lang="en-US" sz="2400" dirty="0">
                <a:solidFill>
                  <a:srgbClr val="EB2079"/>
                </a:solidFill>
                <a:latin typeface="Moon"/>
              </a:rPr>
              <a:t>Making a request for support</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740352" y="5877272"/>
            <a:ext cx="966224" cy="497283"/>
          </a:xfrm>
          <a:prstGeom prst="rect">
            <a:avLst/>
          </a:prstGeom>
        </p:spPr>
      </p:pic>
    </p:spTree>
    <p:extLst>
      <p:ext uri="{BB962C8B-B14F-4D97-AF65-F5344CB8AC3E}">
        <p14:creationId xmlns:p14="http://schemas.microsoft.com/office/powerpoint/2010/main" val="1999381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1156" y="6222304"/>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926891" y="6222304"/>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332594" y="6222304"/>
            <a:ext cx="2323381" cy="0"/>
          </a:xfrm>
          <a:prstGeom prst="line">
            <a:avLst/>
          </a:prstGeom>
          <a:ln w="190500" cap="flat">
            <a:solidFill>
              <a:srgbClr val="004A99"/>
            </a:solidFill>
            <a:prstDash val="solid"/>
            <a:headEnd type="none" w="sm" len="sm"/>
            <a:tailEnd type="none" w="sm" len="sm"/>
          </a:ln>
        </p:spPr>
      </p:sp>
      <p:sp>
        <p:nvSpPr>
          <p:cNvPr id="8" name="TextBox 8"/>
          <p:cNvSpPr txBox="1"/>
          <p:nvPr/>
        </p:nvSpPr>
        <p:spPr>
          <a:xfrm>
            <a:off x="609600" y="404664"/>
            <a:ext cx="7232803" cy="666849"/>
          </a:xfrm>
          <a:prstGeom prst="rect">
            <a:avLst/>
          </a:prstGeom>
        </p:spPr>
        <p:txBody>
          <a:bodyPr wrap="square" lIns="0" tIns="0" rIns="0" bIns="0" rtlCol="0" anchor="t">
            <a:spAutoFit/>
          </a:bodyPr>
          <a:lstStyle/>
          <a:p>
            <a:pPr>
              <a:lnSpc>
                <a:spcPts val="5237"/>
              </a:lnSpc>
            </a:pPr>
            <a:r>
              <a:rPr lang="en-GB" sz="3725" dirty="0">
                <a:solidFill>
                  <a:srgbClr val="004A99"/>
                </a:solidFill>
                <a:latin typeface="Moon Bold"/>
              </a:rPr>
              <a:t>We can’t work with</a:t>
            </a:r>
            <a:endParaRPr lang="en-US" sz="3740" dirty="0">
              <a:solidFill>
                <a:srgbClr val="004A99"/>
              </a:solidFill>
              <a:latin typeface="Moon Bold"/>
            </a:endParaRPr>
          </a:p>
        </p:txBody>
      </p:sp>
      <p:sp>
        <p:nvSpPr>
          <p:cNvPr id="9" name="TextBox 9"/>
          <p:cNvSpPr txBox="1"/>
          <p:nvPr/>
        </p:nvSpPr>
        <p:spPr>
          <a:xfrm>
            <a:off x="531019" y="2326553"/>
            <a:ext cx="7882025" cy="3077766"/>
          </a:xfrm>
          <a:prstGeom prst="rect">
            <a:avLst/>
          </a:prstGeom>
        </p:spPr>
        <p:txBody>
          <a:bodyPr wrap="square" lIns="0" tIns="0" rIns="0" bIns="0" rtlCol="0" anchor="t">
            <a:spAutoFit/>
          </a:bodyPr>
          <a:lstStyle/>
          <a:p>
            <a:pPr marL="171450" indent="-171450">
              <a:lnSpc>
                <a:spcPts val="1496"/>
              </a:lnSpc>
              <a:buFont typeface="Arial"/>
              <a:buChar char="•"/>
            </a:pPr>
            <a:r>
              <a:rPr lang="en-GB" sz="1600" dirty="0">
                <a:solidFill>
                  <a:srgbClr val="000000"/>
                </a:solidFill>
                <a:latin typeface="Moon"/>
              </a:rPr>
              <a:t>Child is currently engaging with another emotional-wellbeing service </a:t>
            </a:r>
          </a:p>
          <a:p>
            <a:pPr marL="171450" indent="-171450">
              <a:lnSpc>
                <a:spcPts val="1496"/>
              </a:lnSpc>
              <a:buFont typeface="Arial"/>
              <a:buChar char="•"/>
            </a:pPr>
            <a:endParaRPr lang="en-GB" sz="16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Active high risk self-harm and/or experiencing significant suicidal thoughts/behaviours (indicating planning and expressing intent)</a:t>
            </a:r>
          </a:p>
          <a:p>
            <a:pPr marL="171450" indent="-171450">
              <a:lnSpc>
                <a:spcPts val="1496"/>
              </a:lnSpc>
              <a:buFont typeface="Arial"/>
              <a:buChar char="•"/>
            </a:pPr>
            <a:endParaRPr lang="en-GB" sz="16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Have a diagnosis of or may need support for ‘clinical’ depression, severe anxiety, Obsessive Compulsive Disorder (OCD), schizophrenia, eating disorders, psychosis. </a:t>
            </a:r>
          </a:p>
          <a:p>
            <a:pPr marL="171450" indent="-171450">
              <a:lnSpc>
                <a:spcPts val="1496"/>
              </a:lnSpc>
              <a:buFont typeface="Arial"/>
              <a:buChar char="•"/>
            </a:pPr>
            <a:endParaRPr lang="en-GB" sz="16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Are requiring long-term therapy (CYP may need more specialist support over a longer period of time)</a:t>
            </a:r>
          </a:p>
          <a:p>
            <a:pPr marL="171450" indent="-171450">
              <a:lnSpc>
                <a:spcPts val="1496"/>
              </a:lnSpc>
              <a:buFont typeface="Arial"/>
              <a:buChar char="•"/>
            </a:pPr>
            <a:endParaRPr lang="en-GB" sz="16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Show signs of PTSD/trauma</a:t>
            </a:r>
          </a:p>
          <a:p>
            <a:pPr marL="171450" indent="-171450">
              <a:lnSpc>
                <a:spcPts val="1496"/>
              </a:lnSpc>
              <a:buFont typeface="Arial"/>
              <a:buChar char="•"/>
            </a:pPr>
            <a:endParaRPr lang="en-GB" sz="16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Are in crisis or require out of hours support</a:t>
            </a:r>
          </a:p>
          <a:p>
            <a:pPr marL="171450" indent="-171450">
              <a:lnSpc>
                <a:spcPts val="1496"/>
              </a:lnSpc>
              <a:buFont typeface="Arial"/>
              <a:buChar char="•"/>
            </a:pPr>
            <a:endParaRPr lang="en-GB" sz="16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Parents mental health</a:t>
            </a:r>
          </a:p>
        </p:txBody>
      </p:sp>
      <p:sp>
        <p:nvSpPr>
          <p:cNvPr id="10" name="TextBox 10"/>
          <p:cNvSpPr txBox="1"/>
          <p:nvPr/>
        </p:nvSpPr>
        <p:spPr>
          <a:xfrm>
            <a:off x="609600" y="1888541"/>
            <a:ext cx="6148133" cy="256480"/>
          </a:xfrm>
          <a:prstGeom prst="rect">
            <a:avLst/>
          </a:prstGeom>
        </p:spPr>
        <p:txBody>
          <a:bodyPr wrap="square" lIns="0" tIns="0" rIns="0" bIns="0" rtlCol="0" anchor="t">
            <a:spAutoFit/>
          </a:bodyPr>
          <a:lstStyle/>
          <a:p>
            <a:pPr>
              <a:lnSpc>
                <a:spcPts val="2036"/>
              </a:lnSpc>
            </a:pPr>
            <a:r>
              <a:rPr lang="en-US" sz="2000" dirty="0">
                <a:solidFill>
                  <a:srgbClr val="EB2079"/>
                </a:solidFill>
                <a:latin typeface="Moon"/>
              </a:rPr>
              <a:t>but can support signposting</a:t>
            </a: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740352" y="6021288"/>
            <a:ext cx="966224" cy="497283"/>
          </a:xfrm>
          <a:prstGeom prst="rect">
            <a:avLst/>
          </a:prstGeom>
        </p:spPr>
      </p:pic>
    </p:spTree>
    <p:extLst>
      <p:ext uri="{BB962C8B-B14F-4D97-AF65-F5344CB8AC3E}">
        <p14:creationId xmlns:p14="http://schemas.microsoft.com/office/powerpoint/2010/main" val="4104608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49148" y="6150296"/>
            <a:ext cx="2305735" cy="0"/>
          </a:xfrm>
          <a:prstGeom prst="line">
            <a:avLst/>
          </a:prstGeom>
          <a:ln w="190500" cap="flat">
            <a:solidFill>
              <a:srgbClr val="EB2079"/>
            </a:solidFill>
            <a:prstDash val="solid"/>
            <a:headEnd type="none" w="sm" len="sm"/>
            <a:tailEnd type="none" w="sm" len="sm"/>
          </a:ln>
        </p:spPr>
      </p:sp>
      <p:sp>
        <p:nvSpPr>
          <p:cNvPr id="3" name="AutoShape 3"/>
          <p:cNvSpPr/>
          <p:nvPr/>
        </p:nvSpPr>
        <p:spPr>
          <a:xfrm>
            <a:off x="2854883" y="6150296"/>
            <a:ext cx="2405703" cy="0"/>
          </a:xfrm>
          <a:prstGeom prst="line">
            <a:avLst/>
          </a:prstGeom>
          <a:ln w="190500" cap="flat">
            <a:solidFill>
              <a:srgbClr val="753D86"/>
            </a:solidFill>
            <a:prstDash val="solid"/>
            <a:headEnd type="none" w="sm" len="sm"/>
            <a:tailEnd type="none" w="sm" len="sm"/>
          </a:ln>
        </p:spPr>
      </p:sp>
      <p:sp>
        <p:nvSpPr>
          <p:cNvPr id="4" name="AutoShape 4"/>
          <p:cNvSpPr/>
          <p:nvPr/>
        </p:nvSpPr>
        <p:spPr>
          <a:xfrm>
            <a:off x="5260586" y="6150296"/>
            <a:ext cx="2323381" cy="0"/>
          </a:xfrm>
          <a:prstGeom prst="line">
            <a:avLst/>
          </a:prstGeom>
          <a:ln w="190500" cap="flat">
            <a:solidFill>
              <a:srgbClr val="004A99"/>
            </a:solidFill>
            <a:prstDash val="solid"/>
            <a:headEnd type="none" w="sm" len="sm"/>
            <a:tailEnd type="none" w="sm" len="sm"/>
          </a:ln>
        </p:spPr>
      </p:sp>
      <p:sp>
        <p:nvSpPr>
          <p:cNvPr id="8" name="TextBox 8"/>
          <p:cNvSpPr txBox="1"/>
          <p:nvPr/>
        </p:nvSpPr>
        <p:spPr>
          <a:xfrm>
            <a:off x="683568" y="548680"/>
            <a:ext cx="7232803" cy="666849"/>
          </a:xfrm>
          <a:prstGeom prst="rect">
            <a:avLst/>
          </a:prstGeom>
        </p:spPr>
        <p:txBody>
          <a:bodyPr wrap="square" lIns="0" tIns="0" rIns="0" bIns="0" rtlCol="0" anchor="t">
            <a:spAutoFit/>
          </a:bodyPr>
          <a:lstStyle/>
          <a:p>
            <a:pPr>
              <a:lnSpc>
                <a:spcPts val="5237"/>
              </a:lnSpc>
            </a:pPr>
            <a:r>
              <a:rPr lang="en-GB" sz="3725" dirty="0">
                <a:solidFill>
                  <a:srgbClr val="004A99"/>
                </a:solidFill>
                <a:latin typeface="Moon Bold"/>
              </a:rPr>
              <a:t>signposting</a:t>
            </a:r>
            <a:endParaRPr lang="en-US" sz="3740" dirty="0">
              <a:solidFill>
                <a:srgbClr val="004A99"/>
              </a:solidFill>
              <a:latin typeface="Moon Bold"/>
            </a:endParaRPr>
          </a:p>
        </p:txBody>
      </p:sp>
      <p:sp>
        <p:nvSpPr>
          <p:cNvPr id="9" name="TextBox 9"/>
          <p:cNvSpPr txBox="1"/>
          <p:nvPr/>
        </p:nvSpPr>
        <p:spPr>
          <a:xfrm>
            <a:off x="542387" y="1628800"/>
            <a:ext cx="7882025" cy="3270126"/>
          </a:xfrm>
          <a:prstGeom prst="rect">
            <a:avLst/>
          </a:prstGeom>
        </p:spPr>
        <p:txBody>
          <a:bodyPr wrap="square" lIns="0" tIns="0" rIns="0" bIns="0" rtlCol="0" anchor="t">
            <a:spAutoFit/>
          </a:bodyPr>
          <a:lstStyle/>
          <a:p>
            <a:pPr>
              <a:lnSpc>
                <a:spcPts val="1496"/>
              </a:lnSpc>
            </a:pPr>
            <a:endParaRPr lang="en-GB" sz="10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Lancashire positive minds – network of parents with lived experience supporting families</a:t>
            </a:r>
          </a:p>
          <a:p>
            <a:pPr>
              <a:lnSpc>
                <a:spcPts val="1496"/>
              </a:lnSpc>
            </a:pPr>
            <a:r>
              <a:rPr lang="en-GB" sz="1600" dirty="0">
                <a:solidFill>
                  <a:srgbClr val="000000"/>
                </a:solidFill>
                <a:latin typeface="Moon"/>
                <a:hlinkClick r:id="rId3"/>
              </a:rPr>
              <a:t>https://www.lancashirepositiveminds.co.uk/</a:t>
            </a:r>
            <a:endParaRPr lang="en-GB" sz="1600" dirty="0">
              <a:solidFill>
                <a:srgbClr val="000000"/>
              </a:solidFill>
              <a:latin typeface="Moon"/>
            </a:endParaRPr>
          </a:p>
          <a:p>
            <a:pPr>
              <a:lnSpc>
                <a:spcPts val="1496"/>
              </a:lnSpc>
            </a:pPr>
            <a:endParaRPr lang="en-GB" sz="1600" dirty="0">
              <a:solidFill>
                <a:srgbClr val="000000"/>
              </a:solidFill>
              <a:latin typeface="Moon"/>
            </a:endParaRPr>
          </a:p>
          <a:p>
            <a:pPr marL="171450" indent="-171450">
              <a:lnSpc>
                <a:spcPts val="1496"/>
              </a:lnSpc>
              <a:buFont typeface="Arial"/>
              <a:buChar char="•"/>
            </a:pPr>
            <a:r>
              <a:rPr lang="en-GB" sz="1600" dirty="0" err="1">
                <a:solidFill>
                  <a:srgbClr val="000000"/>
                </a:solidFill>
                <a:latin typeface="Moon"/>
              </a:rPr>
              <a:t>Kooth</a:t>
            </a:r>
            <a:r>
              <a:rPr lang="en-GB" sz="1600" dirty="0">
                <a:solidFill>
                  <a:srgbClr val="000000"/>
                </a:solidFill>
                <a:latin typeface="Moon"/>
              </a:rPr>
              <a:t> - </a:t>
            </a:r>
            <a:r>
              <a:rPr lang="en-GB" sz="1600" dirty="0">
                <a:solidFill>
                  <a:srgbClr val="000000"/>
                </a:solidFill>
                <a:latin typeface="Moon"/>
                <a:hlinkClick r:id="rId4"/>
              </a:rPr>
              <a:t>https://www.kooth.com/</a:t>
            </a:r>
            <a:endParaRPr lang="en-GB" sz="1600" dirty="0">
              <a:solidFill>
                <a:srgbClr val="000000"/>
              </a:solidFill>
              <a:latin typeface="Moon"/>
            </a:endParaRPr>
          </a:p>
          <a:p>
            <a:pPr>
              <a:lnSpc>
                <a:spcPts val="1496"/>
              </a:lnSpc>
            </a:pPr>
            <a:r>
              <a:rPr lang="en-GB" sz="1600" dirty="0">
                <a:solidFill>
                  <a:srgbClr val="000000"/>
                </a:solidFill>
                <a:latin typeface="Moon"/>
              </a:rPr>
              <a:t>Digital confidential support for young people</a:t>
            </a:r>
          </a:p>
          <a:p>
            <a:pPr>
              <a:lnSpc>
                <a:spcPts val="1496"/>
              </a:lnSpc>
            </a:pPr>
            <a:endParaRPr lang="en-GB" sz="16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Young minds – parent support, info and helpline</a:t>
            </a:r>
          </a:p>
          <a:p>
            <a:pPr>
              <a:lnSpc>
                <a:spcPts val="1496"/>
              </a:lnSpc>
            </a:pPr>
            <a:r>
              <a:rPr lang="en-GB" sz="1600" dirty="0">
                <a:solidFill>
                  <a:srgbClr val="000000"/>
                </a:solidFill>
                <a:latin typeface="Moon"/>
                <a:hlinkClick r:id="rId5"/>
              </a:rPr>
              <a:t>https://www.youngminds.org.uk/parent/</a:t>
            </a:r>
            <a:endParaRPr lang="en-GB" sz="1600" dirty="0">
              <a:solidFill>
                <a:srgbClr val="000000"/>
              </a:solidFill>
              <a:latin typeface="Moon"/>
            </a:endParaRPr>
          </a:p>
          <a:p>
            <a:pPr marL="171450" indent="-171450">
              <a:lnSpc>
                <a:spcPts val="1496"/>
              </a:lnSpc>
              <a:buFont typeface="Arial"/>
              <a:buChar char="•"/>
            </a:pPr>
            <a:endParaRPr lang="en-GB" sz="1600" dirty="0">
              <a:solidFill>
                <a:srgbClr val="000000"/>
              </a:solidFill>
              <a:latin typeface="Moon"/>
            </a:endParaRPr>
          </a:p>
          <a:p>
            <a:pPr marL="171450" indent="-171450">
              <a:lnSpc>
                <a:spcPts val="1496"/>
              </a:lnSpc>
              <a:buFont typeface="Arial"/>
              <a:buChar char="•"/>
            </a:pPr>
            <a:r>
              <a:rPr lang="en-GB" sz="1600" dirty="0" err="1">
                <a:solidFill>
                  <a:srgbClr val="000000"/>
                </a:solidFill>
                <a:latin typeface="Moon"/>
              </a:rPr>
              <a:t>Charleywaller</a:t>
            </a:r>
            <a:r>
              <a:rPr lang="en-GB" sz="1600" dirty="0">
                <a:solidFill>
                  <a:srgbClr val="000000"/>
                </a:solidFill>
                <a:latin typeface="Moon"/>
              </a:rPr>
              <a:t> website - parent resources e.g. emotions and </a:t>
            </a:r>
            <a:r>
              <a:rPr lang="en-GB" sz="1600" dirty="0" err="1">
                <a:solidFill>
                  <a:srgbClr val="000000"/>
                </a:solidFill>
                <a:latin typeface="Moon"/>
              </a:rPr>
              <a:t>gcses</a:t>
            </a:r>
            <a:endParaRPr lang="en-GB" sz="1600" dirty="0">
              <a:solidFill>
                <a:srgbClr val="000000"/>
              </a:solidFill>
              <a:latin typeface="Moon"/>
            </a:endParaRPr>
          </a:p>
          <a:p>
            <a:pPr>
              <a:lnSpc>
                <a:spcPts val="1496"/>
              </a:lnSpc>
            </a:pPr>
            <a:r>
              <a:rPr lang="en-GB" sz="1600" dirty="0">
                <a:solidFill>
                  <a:srgbClr val="000000"/>
                </a:solidFill>
                <a:latin typeface="Moon"/>
                <a:hlinkClick r:id="rId6"/>
              </a:rPr>
              <a:t>https://charliewaller.org/resources/</a:t>
            </a:r>
            <a:endParaRPr lang="en-GB" sz="1600" dirty="0">
              <a:solidFill>
                <a:srgbClr val="000000"/>
              </a:solidFill>
              <a:latin typeface="Moon"/>
            </a:endParaRPr>
          </a:p>
          <a:p>
            <a:pPr>
              <a:lnSpc>
                <a:spcPts val="1496"/>
              </a:lnSpc>
            </a:pPr>
            <a:endParaRPr lang="en-GB" sz="1600" dirty="0">
              <a:solidFill>
                <a:srgbClr val="000000"/>
              </a:solidFill>
              <a:latin typeface="Moon"/>
            </a:endParaRPr>
          </a:p>
          <a:p>
            <a:pPr marL="171450" indent="-171450">
              <a:lnSpc>
                <a:spcPts val="1496"/>
              </a:lnSpc>
              <a:buFont typeface="Arial"/>
              <a:buChar char="•"/>
            </a:pPr>
            <a:r>
              <a:rPr lang="en-GB" sz="1600" dirty="0">
                <a:solidFill>
                  <a:srgbClr val="000000"/>
                </a:solidFill>
                <a:latin typeface="Moon"/>
              </a:rPr>
              <a:t>Samaritans and dealing with difficult conversations</a:t>
            </a:r>
          </a:p>
          <a:p>
            <a:pPr>
              <a:lnSpc>
                <a:spcPts val="1496"/>
              </a:lnSpc>
            </a:pPr>
            <a:r>
              <a:rPr lang="en-GB" sz="1600" dirty="0">
                <a:solidFill>
                  <a:srgbClr val="000000"/>
                </a:solidFill>
                <a:latin typeface="Moon"/>
                <a:hlinkClick r:id="rId7"/>
              </a:rPr>
              <a:t>https://www.samaritans.org/how-we-can-help/</a:t>
            </a:r>
            <a:endParaRPr lang="en-GB" sz="1600" dirty="0">
              <a:solidFill>
                <a:srgbClr val="000000"/>
              </a:solidFill>
              <a:latin typeface="Moon"/>
            </a:endParaRPr>
          </a:p>
          <a:p>
            <a:pPr marL="171450" indent="-171450">
              <a:lnSpc>
                <a:spcPts val="1496"/>
              </a:lnSpc>
              <a:buFont typeface="Arial"/>
              <a:buChar char="•"/>
            </a:pPr>
            <a:endParaRPr lang="en-GB" sz="1600" dirty="0">
              <a:solidFill>
                <a:srgbClr val="000000"/>
              </a:solidFill>
              <a:latin typeface="Moon"/>
            </a:endParaRPr>
          </a:p>
        </p:txBody>
      </p:sp>
      <p:pic>
        <p:nvPicPr>
          <p:cNvPr id="11"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668344" y="5949280"/>
            <a:ext cx="966224" cy="497283"/>
          </a:xfrm>
          <a:prstGeom prst="rect">
            <a:avLst/>
          </a:prstGeom>
        </p:spPr>
      </p:pic>
    </p:spTree>
    <p:extLst>
      <p:ext uri="{BB962C8B-B14F-4D97-AF65-F5344CB8AC3E}">
        <p14:creationId xmlns:p14="http://schemas.microsoft.com/office/powerpoint/2010/main" val="2432586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860389" y="2033425"/>
            <a:ext cx="5423222" cy="2791152"/>
          </a:xfrm>
          <a:prstGeom prst="rect">
            <a:avLst/>
          </a:prstGeom>
        </p:spPr>
      </p:pic>
      <p:sp>
        <p:nvSpPr>
          <p:cNvPr id="3" name="AutoShape 3"/>
          <p:cNvSpPr/>
          <p:nvPr/>
        </p:nvSpPr>
        <p:spPr>
          <a:xfrm>
            <a:off x="1054591" y="5391150"/>
            <a:ext cx="2305735" cy="0"/>
          </a:xfrm>
          <a:prstGeom prst="line">
            <a:avLst/>
          </a:prstGeom>
          <a:ln w="190500" cap="flat">
            <a:solidFill>
              <a:srgbClr val="EB2079"/>
            </a:solidFill>
            <a:prstDash val="solid"/>
            <a:headEnd type="none" w="sm" len="sm"/>
            <a:tailEnd type="none" w="sm" len="sm"/>
          </a:ln>
        </p:spPr>
      </p:sp>
      <p:sp>
        <p:nvSpPr>
          <p:cNvPr id="4" name="AutoShape 4"/>
          <p:cNvSpPr/>
          <p:nvPr/>
        </p:nvSpPr>
        <p:spPr>
          <a:xfrm>
            <a:off x="3360326" y="5391150"/>
            <a:ext cx="2405703" cy="0"/>
          </a:xfrm>
          <a:prstGeom prst="line">
            <a:avLst/>
          </a:prstGeom>
          <a:ln w="190500" cap="flat">
            <a:solidFill>
              <a:srgbClr val="753D86"/>
            </a:solidFill>
            <a:prstDash val="solid"/>
            <a:headEnd type="none" w="sm" len="sm"/>
            <a:tailEnd type="none" w="sm" len="sm"/>
          </a:ln>
        </p:spPr>
      </p:sp>
      <p:sp>
        <p:nvSpPr>
          <p:cNvPr id="5" name="AutoShape 5"/>
          <p:cNvSpPr/>
          <p:nvPr/>
        </p:nvSpPr>
        <p:spPr>
          <a:xfrm>
            <a:off x="5766029" y="5391150"/>
            <a:ext cx="2323381" cy="0"/>
          </a:xfrm>
          <a:prstGeom prst="line">
            <a:avLst/>
          </a:prstGeom>
          <a:ln w="190500" cap="flat">
            <a:solidFill>
              <a:srgbClr val="004A99"/>
            </a:solidFill>
            <a:prstDash val="solid"/>
            <a:headEnd type="none" w="sm" len="sm"/>
            <a:tailEnd type="none" w="sm" len="sm"/>
          </a:ln>
        </p:spPr>
      </p:sp>
      <p:sp>
        <p:nvSpPr>
          <p:cNvPr id="6" name="AutoShape 6"/>
          <p:cNvSpPr/>
          <p:nvPr/>
        </p:nvSpPr>
        <p:spPr>
          <a:xfrm>
            <a:off x="1054591" y="1371600"/>
            <a:ext cx="2305735" cy="0"/>
          </a:xfrm>
          <a:prstGeom prst="line">
            <a:avLst/>
          </a:prstGeom>
          <a:ln w="190500" cap="flat">
            <a:solidFill>
              <a:srgbClr val="EB2079"/>
            </a:solidFill>
            <a:prstDash val="solid"/>
            <a:headEnd type="none" w="sm" len="sm"/>
            <a:tailEnd type="none" w="sm" len="sm"/>
          </a:ln>
        </p:spPr>
      </p:sp>
      <p:sp>
        <p:nvSpPr>
          <p:cNvPr id="7" name="AutoShape 7"/>
          <p:cNvSpPr/>
          <p:nvPr/>
        </p:nvSpPr>
        <p:spPr>
          <a:xfrm>
            <a:off x="3360326" y="1371600"/>
            <a:ext cx="2405703" cy="0"/>
          </a:xfrm>
          <a:prstGeom prst="line">
            <a:avLst/>
          </a:prstGeom>
          <a:ln w="190500" cap="flat">
            <a:solidFill>
              <a:srgbClr val="753D86"/>
            </a:solidFill>
            <a:prstDash val="solid"/>
            <a:headEnd type="none" w="sm" len="sm"/>
            <a:tailEnd type="none" w="sm" len="sm"/>
          </a:ln>
        </p:spPr>
      </p:sp>
      <p:sp>
        <p:nvSpPr>
          <p:cNvPr id="8" name="AutoShape 8"/>
          <p:cNvSpPr/>
          <p:nvPr/>
        </p:nvSpPr>
        <p:spPr>
          <a:xfrm>
            <a:off x="5766029" y="1371600"/>
            <a:ext cx="2323381" cy="0"/>
          </a:xfrm>
          <a:prstGeom prst="line">
            <a:avLst/>
          </a:prstGeom>
          <a:ln w="190500" cap="flat">
            <a:solidFill>
              <a:srgbClr val="004A99"/>
            </a:solidFill>
            <a:prstDash val="solid"/>
            <a:headEnd type="none" w="sm" len="sm"/>
            <a:tailEnd type="none" w="sm" len="sm"/>
          </a:ln>
        </p:spPr>
      </p:sp>
    </p:spTree>
    <p:extLst>
      <p:ext uri="{BB962C8B-B14F-4D97-AF65-F5344CB8AC3E}">
        <p14:creationId xmlns:p14="http://schemas.microsoft.com/office/powerpoint/2010/main" val="400547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33" y="2034154"/>
            <a:ext cx="7518999" cy="3326858"/>
          </a:xfrm>
          <a:prstGeom prst="rect">
            <a:avLst/>
          </a:prstGeom>
        </p:spPr>
      </p:pic>
      <p:sp>
        <p:nvSpPr>
          <p:cNvPr id="6" name="TextBox 5"/>
          <p:cNvSpPr txBox="1"/>
          <p:nvPr/>
        </p:nvSpPr>
        <p:spPr>
          <a:xfrm>
            <a:off x="1996305" y="5305008"/>
            <a:ext cx="5359236" cy="346249"/>
          </a:xfrm>
          <a:prstGeom prst="rect">
            <a:avLst/>
          </a:prstGeom>
          <a:noFill/>
          <a:ln w="25400">
            <a:solidFill>
              <a:schemeClr val="accent1"/>
            </a:solidFill>
          </a:ln>
        </p:spPr>
        <p:txBody>
          <a:bodyPr wrap="square" rtlCol="0">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135 pupils get less than 7 hours sleep a night</a:t>
            </a:r>
          </a:p>
        </p:txBody>
      </p:sp>
      <p:sp>
        <p:nvSpPr>
          <p:cNvPr id="7" name="Rectangle 6"/>
          <p:cNvSpPr/>
          <p:nvPr/>
        </p:nvSpPr>
        <p:spPr>
          <a:xfrm>
            <a:off x="3419872" y="332656"/>
            <a:ext cx="5131404" cy="584775"/>
          </a:xfrm>
          <a:prstGeom prst="rect">
            <a:avLst/>
          </a:prstGeom>
        </p:spPr>
        <p:txBody>
          <a:bodyPr wrap="square">
            <a:spAutoFit/>
          </a:bodyPr>
          <a:lstStyle/>
          <a:p>
            <a:pPr algn="ct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Pupil survey 2022</a:t>
            </a:r>
          </a:p>
        </p:txBody>
      </p:sp>
    </p:spTree>
    <p:extLst>
      <p:ext uri="{BB962C8B-B14F-4D97-AF65-F5344CB8AC3E}">
        <p14:creationId xmlns:p14="http://schemas.microsoft.com/office/powerpoint/2010/main" val="113601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1412776"/>
            <a:ext cx="1198051" cy="11704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0602" y="2924875"/>
            <a:ext cx="1194891" cy="11513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900" y="4452175"/>
            <a:ext cx="1221503" cy="1204883"/>
          </a:xfrm>
          <a:prstGeom prst="rect">
            <a:avLst/>
          </a:prstGeom>
        </p:spPr>
      </p:pic>
      <p:sp>
        <p:nvSpPr>
          <p:cNvPr id="7" name="TextBox 6">
            <a:extLst>
              <a:ext uri="{FF2B5EF4-FFF2-40B4-BE49-F238E27FC236}">
                <a16:creationId xmlns:a16="http://schemas.microsoft.com/office/drawing/2014/main" xmlns="" id="{6001FF85-F4A9-469A-818D-CDF7BC535F3C}"/>
              </a:ext>
            </a:extLst>
          </p:cNvPr>
          <p:cNvSpPr txBox="1"/>
          <p:nvPr/>
        </p:nvSpPr>
        <p:spPr>
          <a:xfrm>
            <a:off x="251520" y="1340768"/>
            <a:ext cx="778306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Welcome and Introduction </a:t>
            </a:r>
            <a:r>
              <a:rPr kumimoji="0" lang="en-GB" sz="1900" b="0"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Mrs J Jenks (Headteacher)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accent1"/>
                </a:solidFill>
                <a:effectLst/>
                <a:uLnTx/>
                <a:uFillTx/>
                <a:latin typeface="Tahoma" panose="020B0604030504040204" pitchFamily="34" charset="0"/>
                <a:ea typeface="Tahoma" panose="020B0604030504040204" pitchFamily="34" charset="0"/>
                <a:cs typeface="Tahoma" panose="020B0604030504040204" pitchFamily="34" charset="0"/>
              </a:rPr>
              <a:t>Wellbeing, Help and Support</a:t>
            </a:r>
            <a:r>
              <a:rPr kumimoji="0" lang="en-GB" sz="19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Mrs J Monaghan (Pupil Engagement Coordinator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Compass Bloom Mental Health Support Team</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Chloe Murphy and Ruth Mills (Education Mental Health Practitioners)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Online Safety</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Miss L O’Malley (Online Safety/Prevent 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Wellbeing</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 D </a:t>
            </a:r>
            <a:r>
              <a:rPr kumimoji="0" lang="en-GB" sz="19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Gow</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(Year 8 Pupil Manager)</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Q&amp;A information and Close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 J Chadwick (Deputy Headteacher-Wellbeing)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059832" y="332656"/>
            <a:ext cx="2316661"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Agenda</a:t>
            </a:r>
          </a:p>
        </p:txBody>
      </p:sp>
    </p:spTree>
    <p:extLst>
      <p:ext uri="{BB962C8B-B14F-4D97-AF65-F5344CB8AC3E}">
        <p14:creationId xmlns:p14="http://schemas.microsoft.com/office/powerpoint/2010/main" val="34606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724" y="1970838"/>
            <a:ext cx="5184576" cy="2885463"/>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3" name="TextBox 2"/>
          <p:cNvSpPr txBox="1"/>
          <p:nvPr/>
        </p:nvSpPr>
        <p:spPr>
          <a:xfrm>
            <a:off x="1720724" y="633762"/>
            <a:ext cx="5918576"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Online Safety</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44697" y="4977743"/>
            <a:ext cx="5454606" cy="738664"/>
          </a:xfrm>
          <a:prstGeom prst="rect">
            <a:avLst/>
          </a:prstGeom>
          <a:noFill/>
        </p:spPr>
        <p:txBody>
          <a:bodyPr wrap="square" rtlCol="0">
            <a:spAutoFit/>
          </a:bodyPr>
          <a:lstStyle/>
          <a:p>
            <a:pPr algn="ctr" defTabSz="685800"/>
            <a:r>
              <a:rPr lang="en-GB" sz="2100" b="1" i="1" dirty="0">
                <a:solidFill>
                  <a:srgbClr val="0070C0"/>
                </a:solidFill>
                <a:latin typeface="Tahoma" panose="020B0604030504040204" pitchFamily="34" charset="0"/>
                <a:ea typeface="Tahoma" panose="020B0604030504040204" pitchFamily="34" charset="0"/>
                <a:cs typeface="Tahoma" panose="020B0604030504040204" pitchFamily="34" charset="0"/>
              </a:rPr>
              <a:t>Miss L O’Malley</a:t>
            </a:r>
            <a:br>
              <a:rPr lang="en-GB" sz="2100" b="1" i="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GB" sz="2100" b="1" i="1" dirty="0">
                <a:solidFill>
                  <a:srgbClr val="0070C0"/>
                </a:solidFill>
                <a:latin typeface="Tahoma" panose="020B0604030504040204" pitchFamily="34" charset="0"/>
                <a:ea typeface="Tahoma" panose="020B0604030504040204" pitchFamily="34" charset="0"/>
                <a:cs typeface="Tahoma" panose="020B0604030504040204" pitchFamily="34" charset="0"/>
              </a:rPr>
              <a:t>January 2023</a:t>
            </a:r>
          </a:p>
        </p:txBody>
      </p:sp>
    </p:spTree>
    <p:extLst>
      <p:ext uri="{BB962C8B-B14F-4D97-AF65-F5344CB8AC3E}">
        <p14:creationId xmlns:p14="http://schemas.microsoft.com/office/powerpoint/2010/main" val="114824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BADFDF0-6432-4C51-AE95-76EE45511629}"/>
              </a:ext>
            </a:extLst>
          </p:cNvPr>
          <p:cNvSpPr txBox="1"/>
          <p:nvPr/>
        </p:nvSpPr>
        <p:spPr>
          <a:xfrm>
            <a:off x="1285876" y="288209"/>
            <a:ext cx="7605032" cy="923330"/>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How are children aged 5 – 15 using the internet?</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xmlns="" id="{7D000D6C-6AD5-44E5-9B6E-1CA0452BE68B}"/>
              </a:ext>
            </a:extLst>
          </p:cNvPr>
          <p:cNvSpPr txBox="1"/>
          <p:nvPr/>
        </p:nvSpPr>
        <p:spPr>
          <a:xfrm>
            <a:off x="81643" y="4955880"/>
            <a:ext cx="153080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GB" sz="1350" dirty="0">
                <a:solidFill>
                  <a:prstClr val="black"/>
                </a:solidFill>
                <a:latin typeface="Calibri"/>
              </a:rPr>
              <a:t>Source: </a:t>
            </a:r>
          </a:p>
          <a:p>
            <a:pPr defTabSz="685800"/>
            <a:r>
              <a:rPr lang="en-GB" sz="1350" dirty="0">
                <a:solidFill>
                  <a:prstClr val="black"/>
                </a:solidFill>
                <a:latin typeface="Calibri"/>
              </a:rPr>
              <a:t>Ofcom 2020-21</a:t>
            </a:r>
          </a:p>
          <a:p>
            <a:pPr defTabSz="685800"/>
            <a:r>
              <a:rPr lang="en-GB" sz="1350" i="1" dirty="0">
                <a:solidFill>
                  <a:prstClr val="black"/>
                </a:solidFill>
                <a:latin typeface="Calibri"/>
              </a:rPr>
              <a:t>Internetmatters.org</a:t>
            </a:r>
          </a:p>
        </p:txBody>
      </p:sp>
      <p:pic>
        <p:nvPicPr>
          <p:cNvPr id="7" name="Picture 6">
            <a:extLst>
              <a:ext uri="{FF2B5EF4-FFF2-40B4-BE49-F238E27FC236}">
                <a16:creationId xmlns:a16="http://schemas.microsoft.com/office/drawing/2014/main" xmlns="" id="{C32EDC8A-D38A-4676-8F34-CF83A1110A2F}"/>
              </a:ext>
            </a:extLst>
          </p:cNvPr>
          <p:cNvPicPr>
            <a:picLocks noChangeAspect="1"/>
          </p:cNvPicPr>
          <p:nvPr/>
        </p:nvPicPr>
        <p:blipFill rotWithShape="1">
          <a:blip r:embed="rId3"/>
          <a:srcRect b="4523"/>
          <a:stretch/>
        </p:blipFill>
        <p:spPr>
          <a:xfrm>
            <a:off x="1285876" y="1772816"/>
            <a:ext cx="7060421" cy="3819163"/>
          </a:xfrm>
          <a:prstGeom prst="rect">
            <a:avLst/>
          </a:prstGeom>
        </p:spPr>
      </p:pic>
    </p:spTree>
    <p:extLst>
      <p:ext uri="{BB962C8B-B14F-4D97-AF65-F5344CB8AC3E}">
        <p14:creationId xmlns:p14="http://schemas.microsoft.com/office/powerpoint/2010/main" val="182447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C2CE443-0439-8F1E-4029-31B753C3E828}"/>
              </a:ext>
            </a:extLst>
          </p:cNvPr>
          <p:cNvPicPr>
            <a:picLocks noChangeAspect="1"/>
          </p:cNvPicPr>
          <p:nvPr/>
        </p:nvPicPr>
        <p:blipFill>
          <a:blip r:embed="rId3"/>
          <a:stretch>
            <a:fillRect/>
          </a:stretch>
        </p:blipFill>
        <p:spPr>
          <a:xfrm>
            <a:off x="-57565" y="1875759"/>
            <a:ext cx="9259129" cy="3346586"/>
          </a:xfrm>
          <a:prstGeom prst="rect">
            <a:avLst/>
          </a:prstGeom>
        </p:spPr>
      </p:pic>
      <p:sp>
        <p:nvSpPr>
          <p:cNvPr id="2" name="TextBox 1">
            <a:extLst>
              <a:ext uri="{FF2B5EF4-FFF2-40B4-BE49-F238E27FC236}">
                <a16:creationId xmlns:a16="http://schemas.microsoft.com/office/drawing/2014/main" xmlns="" id="{D90BBBD5-10CC-3868-1EFB-0B381E3F46AE}"/>
              </a:ext>
            </a:extLst>
          </p:cNvPr>
          <p:cNvSpPr txBox="1"/>
          <p:nvPr/>
        </p:nvSpPr>
        <p:spPr>
          <a:xfrm>
            <a:off x="769483" y="650097"/>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Recognising the benefits </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BA815611-963A-12D3-0AB2-5CC77C60854E}"/>
              </a:ext>
            </a:extLst>
          </p:cNvPr>
          <p:cNvSpPr txBox="1"/>
          <p:nvPr/>
        </p:nvSpPr>
        <p:spPr>
          <a:xfrm>
            <a:off x="81642" y="5238406"/>
            <a:ext cx="4490357" cy="71558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GB" sz="1350" dirty="0">
                <a:solidFill>
                  <a:prstClr val="black"/>
                </a:solidFill>
                <a:latin typeface="Calibri"/>
              </a:rPr>
              <a:t>Source: </a:t>
            </a:r>
          </a:p>
          <a:p>
            <a:pPr defTabSz="685800"/>
            <a:r>
              <a:rPr lang="en-GB" sz="1350" dirty="0">
                <a:solidFill>
                  <a:prstClr val="black"/>
                </a:solidFill>
                <a:latin typeface="Calibri"/>
              </a:rPr>
              <a:t>Ofcom 2022</a:t>
            </a:r>
          </a:p>
          <a:p>
            <a:pPr defTabSz="685800"/>
            <a:r>
              <a:rPr lang="en-GB" sz="1350" i="1" dirty="0">
                <a:solidFill>
                  <a:prstClr val="black"/>
                </a:solidFill>
                <a:latin typeface="Calibri"/>
              </a:rPr>
              <a:t>Children and Parents: Media Use and Attitudes report </a:t>
            </a:r>
          </a:p>
        </p:txBody>
      </p:sp>
    </p:spTree>
    <p:extLst>
      <p:ext uri="{BB962C8B-B14F-4D97-AF65-F5344CB8AC3E}">
        <p14:creationId xmlns:p14="http://schemas.microsoft.com/office/powerpoint/2010/main" val="7583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D000D6C-6AD5-44E5-9B6E-1CA0452BE68B}"/>
              </a:ext>
            </a:extLst>
          </p:cNvPr>
          <p:cNvSpPr txBox="1"/>
          <p:nvPr/>
        </p:nvSpPr>
        <p:spPr>
          <a:xfrm>
            <a:off x="81643" y="4955880"/>
            <a:ext cx="153080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GB" sz="1350" dirty="0">
                <a:solidFill>
                  <a:prstClr val="black"/>
                </a:solidFill>
                <a:latin typeface="Calibri"/>
              </a:rPr>
              <a:t>Source: </a:t>
            </a:r>
          </a:p>
          <a:p>
            <a:pPr defTabSz="685800"/>
            <a:r>
              <a:rPr lang="en-GB" sz="1350" dirty="0">
                <a:solidFill>
                  <a:prstClr val="black"/>
                </a:solidFill>
                <a:latin typeface="Calibri"/>
              </a:rPr>
              <a:t>Ofcom 2020-21</a:t>
            </a:r>
          </a:p>
          <a:p>
            <a:pPr defTabSz="685800"/>
            <a:r>
              <a:rPr lang="en-GB" sz="1350" i="1" dirty="0">
                <a:solidFill>
                  <a:prstClr val="black"/>
                </a:solidFill>
                <a:latin typeface="Calibri"/>
              </a:rPr>
              <a:t>Internetmatters.org</a:t>
            </a:r>
          </a:p>
        </p:txBody>
      </p:sp>
      <p:sp>
        <p:nvSpPr>
          <p:cNvPr id="6" name="TextBox 5">
            <a:extLst>
              <a:ext uri="{FF2B5EF4-FFF2-40B4-BE49-F238E27FC236}">
                <a16:creationId xmlns:a16="http://schemas.microsoft.com/office/drawing/2014/main" xmlns="" id="{899FE2A7-9E09-48DC-BBDB-91D48AEDA97E}"/>
              </a:ext>
            </a:extLst>
          </p:cNvPr>
          <p:cNvSpPr txBox="1"/>
          <p:nvPr/>
        </p:nvSpPr>
        <p:spPr>
          <a:xfrm>
            <a:off x="769484" y="654331"/>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Social media</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xmlns="" id="{BECFB1E9-DDAD-411C-B932-745A5F2B4306}"/>
              </a:ext>
            </a:extLst>
          </p:cNvPr>
          <p:cNvGrpSpPr/>
          <p:nvPr/>
        </p:nvGrpSpPr>
        <p:grpSpPr>
          <a:xfrm>
            <a:off x="335575" y="1977713"/>
            <a:ext cx="1604282" cy="1927664"/>
            <a:chOff x="447434" y="1493951"/>
            <a:chExt cx="2139042" cy="2570219"/>
          </a:xfrm>
        </p:grpSpPr>
        <p:sp>
          <p:nvSpPr>
            <p:cNvPr id="3" name="Rectangle 2">
              <a:extLst>
                <a:ext uri="{FF2B5EF4-FFF2-40B4-BE49-F238E27FC236}">
                  <a16:creationId xmlns:a16="http://schemas.microsoft.com/office/drawing/2014/main" xmlns="" id="{294CA105-0C12-4237-90E1-723F8D529DF2}"/>
                </a:ext>
              </a:extLst>
            </p:cNvPr>
            <p:cNvSpPr/>
            <p:nvPr/>
          </p:nvSpPr>
          <p:spPr>
            <a:xfrm>
              <a:off x="692585" y="1493951"/>
              <a:ext cx="1648742" cy="1107996"/>
            </a:xfrm>
            <a:prstGeom prst="rect">
              <a:avLst/>
            </a:prstGeom>
            <a:noFill/>
          </p:spPr>
          <p:txBody>
            <a:bodyPr wrap="none" lIns="68580" tIns="34290" rIns="68580" bIns="34290">
              <a:spAutoFit/>
            </a:bodyPr>
            <a:lstStyle/>
            <a:p>
              <a:pPr algn="ctr" defTabSz="685800"/>
              <a:r>
                <a:rPr lang="en-US" sz="4950" dirty="0">
                  <a:ln w="0"/>
                  <a:solidFill>
                    <a:srgbClr val="4F81BD"/>
                  </a:solidFill>
                  <a:effectLst>
                    <a:outerShdw blurRad="38100" dist="25400" dir="5400000" algn="ctr" rotWithShape="0">
                      <a:srgbClr val="6E747A">
                        <a:alpha val="43000"/>
                      </a:srgbClr>
                    </a:outerShdw>
                  </a:effectLst>
                  <a:latin typeface="Calibri"/>
                </a:rPr>
                <a:t>87%</a:t>
              </a:r>
            </a:p>
          </p:txBody>
        </p:sp>
        <p:sp>
          <p:nvSpPr>
            <p:cNvPr id="4" name="TextBox 3">
              <a:extLst>
                <a:ext uri="{FF2B5EF4-FFF2-40B4-BE49-F238E27FC236}">
                  <a16:creationId xmlns:a16="http://schemas.microsoft.com/office/drawing/2014/main" xmlns="" id="{51A8F056-4F30-4D3F-804C-1D83A20A22CB}"/>
                </a:ext>
              </a:extLst>
            </p:cNvPr>
            <p:cNvSpPr txBox="1"/>
            <p:nvPr/>
          </p:nvSpPr>
          <p:spPr>
            <a:xfrm>
              <a:off x="447434" y="2648398"/>
              <a:ext cx="2139042" cy="1415772"/>
            </a:xfrm>
            <a:prstGeom prst="rect">
              <a:avLst/>
            </a:prstGeom>
            <a:noFill/>
          </p:spPr>
          <p:txBody>
            <a:bodyPr wrap="square" rtlCol="0">
              <a:spAutoFit/>
            </a:bodyPr>
            <a:lstStyle/>
            <a:p>
              <a:pPr algn="ctr" defTabSz="685800"/>
              <a:r>
                <a:rPr lang="en-GB" sz="2100" dirty="0">
                  <a:solidFill>
                    <a:prstClr val="black"/>
                  </a:solidFill>
                  <a:latin typeface="Calibri"/>
                </a:rPr>
                <a:t>of 12 – 15 year olds use social media</a:t>
              </a:r>
            </a:p>
          </p:txBody>
        </p:sp>
      </p:grpSp>
      <p:grpSp>
        <p:nvGrpSpPr>
          <p:cNvPr id="11" name="Group 10">
            <a:extLst>
              <a:ext uri="{FF2B5EF4-FFF2-40B4-BE49-F238E27FC236}">
                <a16:creationId xmlns:a16="http://schemas.microsoft.com/office/drawing/2014/main" xmlns="" id="{CCE8BFC8-67E9-4241-A912-B6DD482A8370}"/>
              </a:ext>
            </a:extLst>
          </p:cNvPr>
          <p:cNvGrpSpPr/>
          <p:nvPr/>
        </p:nvGrpSpPr>
        <p:grpSpPr>
          <a:xfrm>
            <a:off x="2349640" y="2012552"/>
            <a:ext cx="1604282" cy="2903340"/>
            <a:chOff x="3132854" y="1540402"/>
            <a:chExt cx="2139042" cy="3871120"/>
          </a:xfrm>
        </p:grpSpPr>
        <p:sp>
          <p:nvSpPr>
            <p:cNvPr id="8" name="Rectangle 7">
              <a:extLst>
                <a:ext uri="{FF2B5EF4-FFF2-40B4-BE49-F238E27FC236}">
                  <a16:creationId xmlns:a16="http://schemas.microsoft.com/office/drawing/2014/main" xmlns="" id="{9AEC9597-EE30-4C85-9833-8CC76E9137F8}"/>
                </a:ext>
              </a:extLst>
            </p:cNvPr>
            <p:cNvSpPr/>
            <p:nvPr/>
          </p:nvSpPr>
          <p:spPr>
            <a:xfrm>
              <a:off x="3378005" y="1540402"/>
              <a:ext cx="1648742" cy="1107996"/>
            </a:xfrm>
            <a:prstGeom prst="rect">
              <a:avLst/>
            </a:prstGeom>
            <a:noFill/>
          </p:spPr>
          <p:txBody>
            <a:bodyPr wrap="none" lIns="68580" tIns="34290" rIns="68580" bIns="34290">
              <a:spAutoFit/>
            </a:bodyPr>
            <a:lstStyle/>
            <a:p>
              <a:pPr algn="ctr" defTabSz="685800"/>
              <a:r>
                <a:rPr lang="en-US" sz="4950" dirty="0">
                  <a:ln w="0"/>
                  <a:solidFill>
                    <a:srgbClr val="4F81BD"/>
                  </a:solidFill>
                  <a:effectLst>
                    <a:outerShdw blurRad="38100" dist="25400" dir="5400000" algn="ctr" rotWithShape="0">
                      <a:srgbClr val="6E747A">
                        <a:alpha val="43000"/>
                      </a:srgbClr>
                    </a:outerShdw>
                  </a:effectLst>
                  <a:latin typeface="Calibri"/>
                </a:rPr>
                <a:t>91%</a:t>
              </a:r>
            </a:p>
          </p:txBody>
        </p:sp>
        <p:sp>
          <p:nvSpPr>
            <p:cNvPr id="9" name="TextBox 8">
              <a:extLst>
                <a:ext uri="{FF2B5EF4-FFF2-40B4-BE49-F238E27FC236}">
                  <a16:creationId xmlns:a16="http://schemas.microsoft.com/office/drawing/2014/main" xmlns="" id="{1D2043C7-DF58-4658-8618-7ECB1555D2A1}"/>
                </a:ext>
              </a:extLst>
            </p:cNvPr>
            <p:cNvSpPr txBox="1"/>
            <p:nvPr/>
          </p:nvSpPr>
          <p:spPr>
            <a:xfrm>
              <a:off x="3132854" y="2703089"/>
              <a:ext cx="2139042" cy="2708433"/>
            </a:xfrm>
            <a:prstGeom prst="rect">
              <a:avLst/>
            </a:prstGeom>
            <a:noFill/>
          </p:spPr>
          <p:txBody>
            <a:bodyPr wrap="square" rtlCol="0">
              <a:spAutoFit/>
            </a:bodyPr>
            <a:lstStyle/>
            <a:p>
              <a:pPr algn="ctr" defTabSz="685800"/>
              <a:r>
                <a:rPr lang="en-GB" sz="2100" dirty="0">
                  <a:solidFill>
                    <a:prstClr val="black"/>
                  </a:solidFill>
                  <a:latin typeface="Calibri"/>
                </a:rPr>
                <a:t>of 12 – 15 year olds use chat or messaging sites and apps</a:t>
              </a:r>
            </a:p>
          </p:txBody>
        </p:sp>
      </p:grpSp>
      <p:pic>
        <p:nvPicPr>
          <p:cNvPr id="1026" name="Picture 2" descr="Whatsapp Icon Logo Vector (.AI) Free Download">
            <a:extLst>
              <a:ext uri="{FF2B5EF4-FFF2-40B4-BE49-F238E27FC236}">
                <a16:creationId xmlns:a16="http://schemas.microsoft.com/office/drawing/2014/main" xmlns="" id="{8D8AEB32-98F1-4C88-855A-F1947E75D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203" y="3723812"/>
            <a:ext cx="1330740" cy="1330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apchat | Brands of the World™ | Download vector logos and logotypes">
            <a:extLst>
              <a:ext uri="{FF2B5EF4-FFF2-40B4-BE49-F238E27FC236}">
                <a16:creationId xmlns:a16="http://schemas.microsoft.com/office/drawing/2014/main" xmlns="" id="{1D72CC18-697C-47F6-ACF9-3E0266B46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899" y="1967585"/>
            <a:ext cx="1569526" cy="1569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cebook logo png transparent background - MBO Architects York | York RIBA  Chartered Architects">
            <a:extLst>
              <a:ext uri="{FF2B5EF4-FFF2-40B4-BE49-F238E27FC236}">
                <a16:creationId xmlns:a16="http://schemas.microsoft.com/office/drawing/2014/main" xmlns="" id="{79313558-907D-4BAC-BFC4-A970A75B3F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3706" y="3694785"/>
            <a:ext cx="1330740" cy="1330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 Wikipedia">
            <a:extLst>
              <a:ext uri="{FF2B5EF4-FFF2-40B4-BE49-F238E27FC236}">
                <a16:creationId xmlns:a16="http://schemas.microsoft.com/office/drawing/2014/main" xmlns="" id="{4BC0A66C-F611-4851-A448-C9487D5F6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3706" y="2087716"/>
            <a:ext cx="1330740" cy="13307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ikTok Logo Vector Logo - Download Free SVG Icon | Worldvectorlogo">
            <a:extLst>
              <a:ext uri="{FF2B5EF4-FFF2-40B4-BE49-F238E27FC236}">
                <a16:creationId xmlns:a16="http://schemas.microsoft.com/office/drawing/2014/main" xmlns="" id="{5490A635-CE6C-4D6F-A74C-E4B79A98E4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9203" y="2086978"/>
            <a:ext cx="1330740" cy="13307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witter Social Media Icon Design Template Vector, Twitter Icons, Social  Icons, Media Icons PNG and Vector with Transparent Background for Free  Download | Twitter logo, Social media icons, Icon design">
            <a:extLst>
              <a:ext uri="{FF2B5EF4-FFF2-40B4-BE49-F238E27FC236}">
                <a16:creationId xmlns:a16="http://schemas.microsoft.com/office/drawing/2014/main" xmlns="" id="{5643ADD7-3F9E-4E85-8B1C-B569E6E34C6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641" t="25881" r="24614" b="27015"/>
          <a:stretch/>
        </p:blipFill>
        <p:spPr bwMode="auto">
          <a:xfrm>
            <a:off x="7314701" y="3723812"/>
            <a:ext cx="1461837" cy="133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7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C0BE751-E59D-C617-663D-41C3577BADBD}"/>
              </a:ext>
            </a:extLst>
          </p:cNvPr>
          <p:cNvPicPr>
            <a:picLocks noChangeAspect="1"/>
          </p:cNvPicPr>
          <p:nvPr/>
        </p:nvPicPr>
        <p:blipFill>
          <a:blip r:embed="rId3"/>
          <a:stretch>
            <a:fillRect/>
          </a:stretch>
        </p:blipFill>
        <p:spPr>
          <a:xfrm>
            <a:off x="30383" y="2142567"/>
            <a:ext cx="9083234" cy="2877609"/>
          </a:xfrm>
          <a:prstGeom prst="rect">
            <a:avLst/>
          </a:prstGeom>
        </p:spPr>
      </p:pic>
      <p:sp>
        <p:nvSpPr>
          <p:cNvPr id="5" name="TextBox 4">
            <a:extLst>
              <a:ext uri="{FF2B5EF4-FFF2-40B4-BE49-F238E27FC236}">
                <a16:creationId xmlns:a16="http://schemas.microsoft.com/office/drawing/2014/main" xmlns="" id="{F16CE1AF-3C8B-4BD1-94AA-03C4F85008CE}"/>
              </a:ext>
            </a:extLst>
          </p:cNvPr>
          <p:cNvSpPr txBox="1"/>
          <p:nvPr/>
        </p:nvSpPr>
        <p:spPr>
          <a:xfrm>
            <a:off x="769484" y="548680"/>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App minimum age</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18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0115BAC-E759-FDF0-A3D0-43D5D1530C2E}"/>
              </a:ext>
            </a:extLst>
          </p:cNvPr>
          <p:cNvPicPr>
            <a:picLocks noChangeAspect="1"/>
          </p:cNvPicPr>
          <p:nvPr/>
        </p:nvPicPr>
        <p:blipFill>
          <a:blip r:embed="rId3"/>
          <a:stretch>
            <a:fillRect/>
          </a:stretch>
        </p:blipFill>
        <p:spPr>
          <a:xfrm>
            <a:off x="2997421" y="1984692"/>
            <a:ext cx="6012674" cy="3921310"/>
          </a:xfrm>
          <a:prstGeom prst="rect">
            <a:avLst/>
          </a:prstGeom>
        </p:spPr>
      </p:pic>
      <p:sp>
        <p:nvSpPr>
          <p:cNvPr id="4" name="TextBox 3">
            <a:extLst>
              <a:ext uri="{FF2B5EF4-FFF2-40B4-BE49-F238E27FC236}">
                <a16:creationId xmlns:a16="http://schemas.microsoft.com/office/drawing/2014/main" xmlns="" id="{3D5BF23D-9975-BBD6-C320-FDF9C411C55C}"/>
              </a:ext>
            </a:extLst>
          </p:cNvPr>
          <p:cNvSpPr txBox="1"/>
          <p:nvPr/>
        </p:nvSpPr>
        <p:spPr>
          <a:xfrm>
            <a:off x="1763688" y="548680"/>
            <a:ext cx="5616624" cy="507831"/>
          </a:xfrm>
          <a:prstGeom prst="rect">
            <a:avLst/>
          </a:prstGeom>
          <a:noFill/>
        </p:spPr>
        <p:txBody>
          <a:bodyPr wrap="square" rtlCol="0">
            <a:spAutoFit/>
          </a:bodyPr>
          <a:lstStyle/>
          <a:p>
            <a:pPr algn="ctr" defTabSz="685800"/>
            <a:r>
              <a:rPr lang="en-GB" sz="2700" b="1" dirty="0">
                <a:solidFill>
                  <a:srgbClr val="4F81BD"/>
                </a:solidFill>
                <a:latin typeface="Tahoma" panose="020B0604030504040204" pitchFamily="34" charset="0"/>
                <a:ea typeface="Tahoma" panose="020B0604030504040204" pitchFamily="34" charset="0"/>
                <a:cs typeface="Tahoma" panose="020B0604030504040204" pitchFamily="34" charset="0"/>
              </a:rPr>
              <a:t>TikTok</a:t>
            </a:r>
          </a:p>
        </p:txBody>
      </p:sp>
      <p:pic>
        <p:nvPicPr>
          <p:cNvPr id="5" name="Picture 10" descr="TikTok Logo Vector Logo - Download Free SVG Icon | Worldvectorlogo">
            <a:extLst>
              <a:ext uri="{FF2B5EF4-FFF2-40B4-BE49-F238E27FC236}">
                <a16:creationId xmlns:a16="http://schemas.microsoft.com/office/drawing/2014/main" xmlns="" id="{ECDCFF83-4F6A-C51C-2698-87B943D58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26" y="2580273"/>
            <a:ext cx="2164127" cy="216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69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9DACE37-E14D-48F0-B220-53691E819C6E}"/>
              </a:ext>
            </a:extLst>
          </p:cNvPr>
          <p:cNvSpPr txBox="1"/>
          <p:nvPr/>
        </p:nvSpPr>
        <p:spPr>
          <a:xfrm>
            <a:off x="752348" y="620688"/>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Cyberbullying</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xmlns="" id="{52865D7A-7AED-4B36-989D-869E06E8F858}"/>
              </a:ext>
            </a:extLst>
          </p:cNvPr>
          <p:cNvSpPr txBox="1"/>
          <p:nvPr/>
        </p:nvSpPr>
        <p:spPr>
          <a:xfrm>
            <a:off x="304120" y="2001807"/>
            <a:ext cx="8535761" cy="415498"/>
          </a:xfrm>
          <a:prstGeom prst="rect">
            <a:avLst/>
          </a:prstGeom>
          <a:noFill/>
        </p:spPr>
        <p:txBody>
          <a:bodyPr wrap="square" rtlCol="0">
            <a:spAutoFit/>
          </a:bodyPr>
          <a:lstStyle/>
          <a:p>
            <a:pPr defTabSz="685800"/>
            <a:r>
              <a:rPr lang="en-GB" sz="2100" dirty="0">
                <a:solidFill>
                  <a:prstClr val="black"/>
                </a:solidFill>
                <a:latin typeface="Tahoma" panose="020B0604030504040204" pitchFamily="34" charset="0"/>
                <a:ea typeface="Tahoma" panose="020B0604030504040204" pitchFamily="34" charset="0"/>
                <a:cs typeface="Tahoma" panose="020B0604030504040204" pitchFamily="34" charset="0"/>
              </a:rPr>
              <a:t>Cyberbullying is when someone bullies others using electronic means. </a:t>
            </a:r>
          </a:p>
        </p:txBody>
      </p:sp>
      <p:pic>
        <p:nvPicPr>
          <p:cNvPr id="5" name="Graphic 4" descr="Smart Phone with solid fill">
            <a:extLst>
              <a:ext uri="{FF2B5EF4-FFF2-40B4-BE49-F238E27FC236}">
                <a16:creationId xmlns:a16="http://schemas.microsoft.com/office/drawing/2014/main" xmlns="" id="{89143BEC-94BC-4D02-B41D-0389E94016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04119" y="2845844"/>
            <a:ext cx="2109986" cy="2109986"/>
          </a:xfrm>
          <a:prstGeom prst="rect">
            <a:avLst/>
          </a:prstGeom>
        </p:spPr>
      </p:pic>
      <p:pic>
        <p:nvPicPr>
          <p:cNvPr id="7" name="Graphic 6" descr="Game controller with solid fill">
            <a:extLst>
              <a:ext uri="{FF2B5EF4-FFF2-40B4-BE49-F238E27FC236}">
                <a16:creationId xmlns:a16="http://schemas.microsoft.com/office/drawing/2014/main" xmlns="" id="{96C498A0-6FC8-4799-BE29-533C11E1C2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264530" y="2928078"/>
            <a:ext cx="2109986" cy="2109986"/>
          </a:xfrm>
          <a:prstGeom prst="rect">
            <a:avLst/>
          </a:prstGeom>
        </p:spPr>
      </p:pic>
      <p:pic>
        <p:nvPicPr>
          <p:cNvPr id="9" name="Graphic 8" descr="Laptop with solid fill">
            <a:extLst>
              <a:ext uri="{FF2B5EF4-FFF2-40B4-BE49-F238E27FC236}">
                <a16:creationId xmlns:a16="http://schemas.microsoft.com/office/drawing/2014/main" xmlns="" id="{B9161001-26B8-46BF-9F9E-88DC8F949F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284324" y="2928078"/>
            <a:ext cx="2109986" cy="2109986"/>
          </a:xfrm>
          <a:prstGeom prst="rect">
            <a:avLst/>
          </a:prstGeom>
        </p:spPr>
      </p:pic>
    </p:spTree>
    <p:extLst>
      <p:ext uri="{BB962C8B-B14F-4D97-AF65-F5344CB8AC3E}">
        <p14:creationId xmlns:p14="http://schemas.microsoft.com/office/powerpoint/2010/main" val="36305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9DACE37-E14D-48F0-B220-53691E819C6E}"/>
              </a:ext>
            </a:extLst>
          </p:cNvPr>
          <p:cNvSpPr txBox="1"/>
          <p:nvPr/>
        </p:nvSpPr>
        <p:spPr>
          <a:xfrm>
            <a:off x="769484" y="620688"/>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Cyberbullying</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4008D2ED-7E99-4D0B-9F8D-AE85D1FA7D58}"/>
              </a:ext>
            </a:extLst>
          </p:cNvPr>
          <p:cNvPicPr>
            <a:picLocks noChangeAspect="1"/>
          </p:cNvPicPr>
          <p:nvPr/>
        </p:nvPicPr>
        <p:blipFill rotWithShape="1">
          <a:blip r:embed="rId3"/>
          <a:srcRect t="1782" b="2631"/>
          <a:stretch/>
        </p:blipFill>
        <p:spPr>
          <a:xfrm>
            <a:off x="1391327" y="1921721"/>
            <a:ext cx="6361346" cy="3644324"/>
          </a:xfrm>
          <a:prstGeom prst="rect">
            <a:avLst/>
          </a:prstGeom>
        </p:spPr>
      </p:pic>
    </p:spTree>
    <p:extLst>
      <p:ext uri="{BB962C8B-B14F-4D97-AF65-F5344CB8AC3E}">
        <p14:creationId xmlns:p14="http://schemas.microsoft.com/office/powerpoint/2010/main" val="52797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4EF3C89-6BEA-FCAF-1FDE-F1F87F4A9B7E}"/>
              </a:ext>
            </a:extLst>
          </p:cNvPr>
          <p:cNvSpPr txBox="1"/>
          <p:nvPr/>
        </p:nvSpPr>
        <p:spPr>
          <a:xfrm>
            <a:off x="769484" y="548680"/>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Harmful and inappropriate content</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20BAFA4B-F663-1C58-09DB-4E111D72F928}"/>
              </a:ext>
            </a:extLst>
          </p:cNvPr>
          <p:cNvPicPr>
            <a:picLocks noChangeAspect="1"/>
          </p:cNvPicPr>
          <p:nvPr/>
        </p:nvPicPr>
        <p:blipFill rotWithShape="1">
          <a:blip r:embed="rId3"/>
          <a:srcRect t="23627"/>
          <a:stretch/>
        </p:blipFill>
        <p:spPr>
          <a:xfrm>
            <a:off x="0" y="2004092"/>
            <a:ext cx="9086647" cy="3375051"/>
          </a:xfrm>
          <a:prstGeom prst="rect">
            <a:avLst/>
          </a:prstGeom>
        </p:spPr>
      </p:pic>
    </p:spTree>
    <p:extLst>
      <p:ext uri="{BB962C8B-B14F-4D97-AF65-F5344CB8AC3E}">
        <p14:creationId xmlns:p14="http://schemas.microsoft.com/office/powerpoint/2010/main" val="29932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74" y="1996480"/>
            <a:ext cx="7254223" cy="3193593"/>
          </a:xfrm>
          <a:prstGeom prst="rect">
            <a:avLst/>
          </a:prstGeom>
        </p:spPr>
      </p:pic>
      <p:sp>
        <p:nvSpPr>
          <p:cNvPr id="6" name="TextBox 5"/>
          <p:cNvSpPr txBox="1"/>
          <p:nvPr/>
        </p:nvSpPr>
        <p:spPr>
          <a:xfrm>
            <a:off x="2317812" y="5255861"/>
            <a:ext cx="4780129" cy="346249"/>
          </a:xfrm>
          <a:prstGeom prst="rect">
            <a:avLst/>
          </a:prstGeom>
          <a:noFill/>
          <a:ln w="25400">
            <a:solidFill>
              <a:schemeClr val="accent1"/>
            </a:solidFill>
          </a:ln>
        </p:spPr>
        <p:txBody>
          <a:bodyPr wrap="square" rtlCol="0">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61 (6%) pupils go to bed AFTER midnight</a:t>
            </a:r>
          </a:p>
        </p:txBody>
      </p:sp>
      <p:sp>
        <p:nvSpPr>
          <p:cNvPr id="7" name="TextBox 6"/>
          <p:cNvSpPr txBox="1"/>
          <p:nvPr/>
        </p:nvSpPr>
        <p:spPr>
          <a:xfrm>
            <a:off x="1995983" y="5639969"/>
            <a:ext cx="5423786" cy="346249"/>
          </a:xfrm>
          <a:prstGeom prst="rect">
            <a:avLst/>
          </a:prstGeom>
          <a:solidFill>
            <a:schemeClr val="bg1"/>
          </a:solidFill>
          <a:ln w="25400">
            <a:solidFill>
              <a:schemeClr val="accent1"/>
            </a:solidFill>
          </a:ln>
        </p:spPr>
        <p:txBody>
          <a:bodyPr wrap="square" rtlCol="0">
            <a:spAutoFit/>
          </a:bodyPr>
          <a:lstStyle/>
          <a:p>
            <a:pPr algn="ctr"/>
            <a:r>
              <a:rPr lang="en-GB" sz="1650" b="1" dirty="0">
                <a:latin typeface="Tahoma" panose="020B0604030504040204" pitchFamily="34" charset="0"/>
                <a:ea typeface="Tahoma" panose="020B0604030504040204" pitchFamily="34" charset="0"/>
                <a:cs typeface="Tahoma" panose="020B0604030504040204" pitchFamily="34" charset="0"/>
              </a:rPr>
              <a:t>349 (37%) say they go to bed at 11pm or later</a:t>
            </a:r>
          </a:p>
        </p:txBody>
      </p:sp>
      <p:sp>
        <p:nvSpPr>
          <p:cNvPr id="9" name="Rectangle 8"/>
          <p:cNvSpPr/>
          <p:nvPr/>
        </p:nvSpPr>
        <p:spPr>
          <a:xfrm>
            <a:off x="3419872" y="332656"/>
            <a:ext cx="5131404" cy="584775"/>
          </a:xfrm>
          <a:prstGeom prst="rect">
            <a:avLst/>
          </a:prstGeom>
        </p:spPr>
        <p:txBody>
          <a:bodyPr wrap="square">
            <a:spAutoFit/>
          </a:bodyPr>
          <a:lstStyle/>
          <a:p>
            <a:pPr algn="ct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Pupil survey 2022</a:t>
            </a:r>
          </a:p>
        </p:txBody>
      </p:sp>
    </p:spTree>
    <p:extLst>
      <p:ext uri="{BB962C8B-B14F-4D97-AF65-F5344CB8AC3E}">
        <p14:creationId xmlns:p14="http://schemas.microsoft.com/office/powerpoint/2010/main" val="392199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BLOX Announces The &amp;#39;Big&amp;#39; Announcement, ROBLOX Now Implemented A Brand New  Logo – ROBLOX Space – A ROBLOX Blog">
            <a:extLst>
              <a:ext uri="{FF2B5EF4-FFF2-40B4-BE49-F238E27FC236}">
                <a16:creationId xmlns:a16="http://schemas.microsoft.com/office/drawing/2014/main" xmlns="" id="{DDBA1CD9-74B6-4065-AF1C-F6C0CFEE62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969746"/>
            <a:ext cx="3000375" cy="9423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C2ACC58-79F1-4C9E-852B-F8BB9121EC94}"/>
              </a:ext>
            </a:extLst>
          </p:cNvPr>
          <p:cNvSpPr txBox="1"/>
          <p:nvPr/>
        </p:nvSpPr>
        <p:spPr>
          <a:xfrm>
            <a:off x="769484" y="601294"/>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Apps to be aware of </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Among Us | Nintendo Switch download software | Games | Nintendo">
            <a:extLst>
              <a:ext uri="{FF2B5EF4-FFF2-40B4-BE49-F238E27FC236}">
                <a16:creationId xmlns:a16="http://schemas.microsoft.com/office/drawing/2014/main" xmlns="" id="{782A4CF4-15D2-4625-9180-E4BA1917BE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50" y="3132757"/>
            <a:ext cx="3252771" cy="16263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ndit anonymous stickers disgner for Android - APK Download">
            <a:extLst>
              <a:ext uri="{FF2B5EF4-FFF2-40B4-BE49-F238E27FC236}">
                <a16:creationId xmlns:a16="http://schemas.microsoft.com/office/drawing/2014/main" xmlns="" id="{49FB0437-31E5-4B0B-AF81-442915B98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4916" y="1821072"/>
            <a:ext cx="2140744" cy="38641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napchat Logo Vector (.CDR) Free Download">
            <a:extLst>
              <a:ext uri="{FF2B5EF4-FFF2-40B4-BE49-F238E27FC236}">
                <a16:creationId xmlns:a16="http://schemas.microsoft.com/office/drawing/2014/main" xmlns="" id="{D5B3B6E6-89A8-4E99-9612-7CAA565B6B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865" y="3008406"/>
            <a:ext cx="1626385" cy="16263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megle Logo -LogoLook – logo PNG, SVG free download">
            <a:extLst>
              <a:ext uri="{FF2B5EF4-FFF2-40B4-BE49-F238E27FC236}">
                <a16:creationId xmlns:a16="http://schemas.microsoft.com/office/drawing/2014/main" xmlns="" id="{DB3BE507-69CF-4232-BADD-22D7A8AF71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9391" y="1794994"/>
            <a:ext cx="2370667"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zz - Make new friends Poster Image">
            <a:extLst>
              <a:ext uri="{FF2B5EF4-FFF2-40B4-BE49-F238E27FC236}">
                <a16:creationId xmlns:a16="http://schemas.microsoft.com/office/drawing/2014/main" xmlns="" id="{587CE459-9FB1-73D9-28E7-7483E5A412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9949" y="3071813"/>
            <a:ext cx="1545249" cy="154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35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B845AC8-E00B-4027-ABB6-A5656C752DC4}"/>
              </a:ext>
            </a:extLst>
          </p:cNvPr>
          <p:cNvSpPr txBox="1"/>
          <p:nvPr/>
        </p:nvSpPr>
        <p:spPr>
          <a:xfrm>
            <a:off x="-540568" y="603334"/>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Supporting your child</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xmlns="" id="{1A44C9DF-D137-46F2-9A69-CA141C740C34}"/>
              </a:ext>
            </a:extLst>
          </p:cNvPr>
          <p:cNvSpPr txBox="1"/>
          <p:nvPr/>
        </p:nvSpPr>
        <p:spPr>
          <a:xfrm>
            <a:off x="216924" y="1837729"/>
            <a:ext cx="8205107" cy="4039567"/>
          </a:xfrm>
          <a:prstGeom prst="rect">
            <a:avLst/>
          </a:prstGeom>
          <a:noFill/>
        </p:spPr>
        <p:txBody>
          <a:bodyPr wrap="square" rtlCol="0">
            <a:spAutoFit/>
          </a:bodyPr>
          <a:lstStyle/>
          <a:p>
            <a:pPr defTabSz="685800">
              <a:lnSpc>
                <a:spcPct val="150000"/>
              </a:lnSpc>
            </a:pPr>
            <a:r>
              <a:rPr lang="en-GB" sz="2700" dirty="0">
                <a:solidFill>
                  <a:prstClr val="black"/>
                </a:solidFill>
                <a:latin typeface="Tahoma" panose="020B0604030504040204" pitchFamily="34" charset="0"/>
                <a:ea typeface="Tahoma" panose="020B0604030504040204" pitchFamily="34" charset="0"/>
                <a:cs typeface="Tahoma" panose="020B0604030504040204" pitchFamily="34" charset="0"/>
              </a:rPr>
              <a:t>Conversation topics</a:t>
            </a:r>
          </a:p>
          <a:p>
            <a:pPr marL="257175" indent="-257175" defTabSz="685800">
              <a:lnSpc>
                <a:spcPct val="150000"/>
              </a:lnSpc>
              <a:buFontTx/>
              <a:buAutoNum type="arabicPeriod"/>
            </a:pPr>
            <a:r>
              <a:rPr lang="en-GB" sz="2700" dirty="0">
                <a:solidFill>
                  <a:prstClr val="black"/>
                </a:solidFill>
                <a:latin typeface="Tahoma" panose="020B0604030504040204" pitchFamily="34" charset="0"/>
                <a:ea typeface="Tahoma" panose="020B0604030504040204" pitchFamily="34" charset="0"/>
                <a:cs typeface="Tahoma" panose="020B0604030504040204" pitchFamily="34" charset="0"/>
              </a:rPr>
              <a:t>Think before you post </a:t>
            </a:r>
          </a:p>
          <a:p>
            <a:pPr marL="257175" indent="-257175" defTabSz="685800">
              <a:lnSpc>
                <a:spcPct val="150000"/>
              </a:lnSpc>
              <a:buFontTx/>
              <a:buAutoNum type="arabicPeriod"/>
            </a:pPr>
            <a:r>
              <a:rPr lang="en-GB" sz="2700" dirty="0">
                <a:solidFill>
                  <a:prstClr val="black"/>
                </a:solidFill>
                <a:latin typeface="Tahoma" panose="020B0604030504040204" pitchFamily="34" charset="0"/>
                <a:ea typeface="Tahoma" panose="020B0604030504040204" pitchFamily="34" charset="0"/>
                <a:cs typeface="Tahoma" panose="020B0604030504040204" pitchFamily="34" charset="0"/>
              </a:rPr>
              <a:t>Be share aware </a:t>
            </a:r>
          </a:p>
          <a:p>
            <a:pPr marL="257175" indent="-257175" defTabSz="685800">
              <a:lnSpc>
                <a:spcPct val="150000"/>
              </a:lnSpc>
              <a:buFontTx/>
              <a:buAutoNum type="arabicPeriod"/>
            </a:pPr>
            <a:r>
              <a:rPr lang="en-GB" sz="2700" dirty="0">
                <a:solidFill>
                  <a:prstClr val="black"/>
                </a:solidFill>
                <a:latin typeface="Tahoma" panose="020B0604030504040204" pitchFamily="34" charset="0"/>
                <a:ea typeface="Tahoma" panose="020B0604030504040204" pitchFamily="34" charset="0"/>
                <a:cs typeface="Tahoma" panose="020B0604030504040204" pitchFamily="34" charset="0"/>
              </a:rPr>
              <a:t>Role models</a:t>
            </a:r>
          </a:p>
          <a:p>
            <a:pPr marL="257175" indent="-257175" defTabSz="685800">
              <a:lnSpc>
                <a:spcPct val="150000"/>
              </a:lnSpc>
              <a:buFontTx/>
              <a:buAutoNum type="arabicPeriod"/>
            </a:pPr>
            <a:r>
              <a:rPr lang="en-GB" sz="2700" dirty="0">
                <a:solidFill>
                  <a:prstClr val="black"/>
                </a:solidFill>
                <a:latin typeface="Tahoma" panose="020B0604030504040204" pitchFamily="34" charset="0"/>
                <a:ea typeface="Tahoma" panose="020B0604030504040204" pitchFamily="34" charset="0"/>
                <a:cs typeface="Tahoma" panose="020B0604030504040204" pitchFamily="34" charset="0"/>
              </a:rPr>
              <a:t>Time online </a:t>
            </a:r>
          </a:p>
          <a:p>
            <a:pPr marL="257175" indent="-257175" defTabSz="685800">
              <a:lnSpc>
                <a:spcPct val="150000"/>
              </a:lnSpc>
              <a:buFontTx/>
              <a:buAutoNum type="arabicPeriod"/>
            </a:pPr>
            <a:r>
              <a:rPr lang="en-GB" sz="2700" dirty="0">
                <a:solidFill>
                  <a:prstClr val="black"/>
                </a:solidFill>
                <a:latin typeface="Tahoma" panose="020B0604030504040204" pitchFamily="34" charset="0"/>
                <a:ea typeface="Tahoma" panose="020B0604030504040204" pitchFamily="34" charset="0"/>
                <a:cs typeface="Tahoma" panose="020B0604030504040204" pitchFamily="34" charset="0"/>
              </a:rPr>
              <a:t>Online agreement </a:t>
            </a:r>
          </a:p>
          <a:p>
            <a:pPr marL="257175" indent="-257175" defTabSz="685800">
              <a:buFontTx/>
              <a:buAutoNum type="arabicPeriod"/>
            </a:pPr>
            <a:endParaRPr lang="en-GB" sz="1350" dirty="0">
              <a:solidFill>
                <a:prstClr val="black"/>
              </a:solidFill>
              <a:latin typeface="Calibri"/>
            </a:endParaRPr>
          </a:p>
        </p:txBody>
      </p:sp>
      <p:pic>
        <p:nvPicPr>
          <p:cNvPr id="7" name="Picture 6" descr="Graphical user interface, website&#10;&#10;Description automatically generated">
            <a:extLst>
              <a:ext uri="{FF2B5EF4-FFF2-40B4-BE49-F238E27FC236}">
                <a16:creationId xmlns:a16="http://schemas.microsoft.com/office/drawing/2014/main" xmlns="" id="{5830BC18-312E-4423-8673-5C7C60DF2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852" y="768664"/>
            <a:ext cx="3698922" cy="5232086"/>
          </a:xfrm>
          <a:prstGeom prst="rect">
            <a:avLst/>
          </a:prstGeom>
        </p:spPr>
      </p:pic>
    </p:spTree>
    <p:extLst>
      <p:ext uri="{BB962C8B-B14F-4D97-AF65-F5344CB8AC3E}">
        <p14:creationId xmlns:p14="http://schemas.microsoft.com/office/powerpoint/2010/main" val="22570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97D33E5-DBA1-4A59-B433-D4882FA23405}"/>
              </a:ext>
            </a:extLst>
          </p:cNvPr>
          <p:cNvGrpSpPr/>
          <p:nvPr/>
        </p:nvGrpSpPr>
        <p:grpSpPr>
          <a:xfrm>
            <a:off x="220114" y="1910443"/>
            <a:ext cx="6083037" cy="3722702"/>
            <a:chOff x="2035599" y="947341"/>
            <a:chExt cx="9193874" cy="4963318"/>
          </a:xfrm>
        </p:grpSpPr>
        <p:pic>
          <p:nvPicPr>
            <p:cNvPr id="3" name="Picture 2">
              <a:extLst>
                <a:ext uri="{FF2B5EF4-FFF2-40B4-BE49-F238E27FC236}">
                  <a16:creationId xmlns:a16="http://schemas.microsoft.com/office/drawing/2014/main" xmlns="" id="{41B82EEB-32B7-4C76-8005-F0DF26ACF345}"/>
                </a:ext>
              </a:extLst>
            </p:cNvPr>
            <p:cNvPicPr>
              <a:picLocks noChangeAspect="1"/>
            </p:cNvPicPr>
            <p:nvPr/>
          </p:nvPicPr>
          <p:blipFill>
            <a:blip r:embed="rId3"/>
            <a:stretch>
              <a:fillRect/>
            </a:stretch>
          </p:blipFill>
          <p:spPr>
            <a:xfrm>
              <a:off x="2035599" y="947341"/>
              <a:ext cx="9193874" cy="4963318"/>
            </a:xfrm>
            <a:prstGeom prst="rect">
              <a:avLst/>
            </a:prstGeom>
          </p:spPr>
        </p:pic>
        <p:sp>
          <p:nvSpPr>
            <p:cNvPr id="4" name="Oval 3">
              <a:extLst>
                <a:ext uri="{FF2B5EF4-FFF2-40B4-BE49-F238E27FC236}">
                  <a16:creationId xmlns:a16="http://schemas.microsoft.com/office/drawing/2014/main" xmlns="" id="{56816BD7-77DE-4817-B909-83F5D1D34BC3}"/>
                </a:ext>
              </a:extLst>
            </p:cNvPr>
            <p:cNvSpPr/>
            <p:nvPr/>
          </p:nvSpPr>
          <p:spPr>
            <a:xfrm>
              <a:off x="2220686" y="3543300"/>
              <a:ext cx="963385" cy="342900"/>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prstClr val="black"/>
                </a:solidFill>
                <a:latin typeface="Calibri"/>
              </a:endParaRPr>
            </a:p>
          </p:txBody>
        </p:sp>
        <p:sp>
          <p:nvSpPr>
            <p:cNvPr id="5" name="Oval 4">
              <a:extLst>
                <a:ext uri="{FF2B5EF4-FFF2-40B4-BE49-F238E27FC236}">
                  <a16:creationId xmlns:a16="http://schemas.microsoft.com/office/drawing/2014/main" xmlns="" id="{66207AB5-D064-496C-9EEE-769FC460FA94}"/>
                </a:ext>
              </a:extLst>
            </p:cNvPr>
            <p:cNvSpPr/>
            <p:nvPr/>
          </p:nvSpPr>
          <p:spPr>
            <a:xfrm>
              <a:off x="7516586" y="1932214"/>
              <a:ext cx="963385" cy="342900"/>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prstClr val="black"/>
                </a:solidFill>
                <a:latin typeface="Calibri"/>
              </a:endParaRPr>
            </a:p>
          </p:txBody>
        </p:sp>
      </p:grpSp>
      <p:sp>
        <p:nvSpPr>
          <p:cNvPr id="7" name="TextBox 6">
            <a:extLst>
              <a:ext uri="{FF2B5EF4-FFF2-40B4-BE49-F238E27FC236}">
                <a16:creationId xmlns:a16="http://schemas.microsoft.com/office/drawing/2014/main" xmlns="" id="{E09D156F-E31E-476C-BFFE-0203B7F75E39}"/>
              </a:ext>
            </a:extLst>
          </p:cNvPr>
          <p:cNvSpPr txBox="1"/>
          <p:nvPr/>
        </p:nvSpPr>
        <p:spPr>
          <a:xfrm>
            <a:off x="769484" y="606910"/>
            <a:ext cx="7605032" cy="507831"/>
          </a:xfrm>
          <a:prstGeom prst="rect">
            <a:avLst/>
          </a:prstGeom>
          <a:noFill/>
        </p:spPr>
        <p:txBody>
          <a:bodyPr wrap="square" rtlCol="0">
            <a:spAutoFit/>
          </a:bodyPr>
          <a:lstStyle/>
          <a:p>
            <a:pPr algn="ctr" defTabSz="685800"/>
            <a:r>
              <a:rPr lang="en-GB" sz="2700" b="1" dirty="0">
                <a:solidFill>
                  <a:srgbClr val="0070C0"/>
                </a:solidFill>
                <a:latin typeface="Tahoma" panose="020B0604030504040204" pitchFamily="34" charset="0"/>
                <a:ea typeface="Tahoma" panose="020B0604030504040204" pitchFamily="34" charset="0"/>
                <a:cs typeface="Tahoma" panose="020B0604030504040204" pitchFamily="34" charset="0"/>
              </a:rPr>
              <a:t>Supporting your child</a:t>
            </a:r>
            <a:endParaRPr lang="en-GB" sz="27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xmlns="" id="{02C5DBA5-2FE6-4874-BEA4-BC4AC71931BB}"/>
              </a:ext>
            </a:extLst>
          </p:cNvPr>
          <p:cNvPicPr>
            <a:picLocks noChangeAspect="1"/>
          </p:cNvPicPr>
          <p:nvPr/>
        </p:nvPicPr>
        <p:blipFill>
          <a:blip r:embed="rId4"/>
          <a:stretch>
            <a:fillRect/>
          </a:stretch>
        </p:blipFill>
        <p:spPr>
          <a:xfrm>
            <a:off x="6838420" y="1571494"/>
            <a:ext cx="1960964" cy="4061651"/>
          </a:xfrm>
          <a:prstGeom prst="rect">
            <a:avLst/>
          </a:prstGeom>
        </p:spPr>
      </p:pic>
    </p:spTree>
    <p:extLst>
      <p:ext uri="{BB962C8B-B14F-4D97-AF65-F5344CB8AC3E}">
        <p14:creationId xmlns:p14="http://schemas.microsoft.com/office/powerpoint/2010/main" val="327757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1412776"/>
            <a:ext cx="1198051" cy="11704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0602" y="2924875"/>
            <a:ext cx="1194891" cy="11513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900" y="4452175"/>
            <a:ext cx="1221503" cy="1204883"/>
          </a:xfrm>
          <a:prstGeom prst="rect">
            <a:avLst/>
          </a:prstGeom>
        </p:spPr>
      </p:pic>
      <p:sp>
        <p:nvSpPr>
          <p:cNvPr id="7" name="TextBox 6">
            <a:extLst>
              <a:ext uri="{FF2B5EF4-FFF2-40B4-BE49-F238E27FC236}">
                <a16:creationId xmlns:a16="http://schemas.microsoft.com/office/drawing/2014/main" xmlns="" id="{6001FF85-F4A9-469A-818D-CDF7BC535F3C}"/>
              </a:ext>
            </a:extLst>
          </p:cNvPr>
          <p:cNvSpPr txBox="1"/>
          <p:nvPr/>
        </p:nvSpPr>
        <p:spPr>
          <a:xfrm>
            <a:off x="251520" y="1340768"/>
            <a:ext cx="778306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Welcome and Introduction </a:t>
            </a:r>
            <a:r>
              <a:rPr kumimoji="0" lang="en-GB" sz="1900" b="0"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Mrs J Jenks (Headteacher)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accent1"/>
                </a:solidFill>
                <a:effectLst/>
                <a:uLnTx/>
                <a:uFillTx/>
                <a:latin typeface="Tahoma" panose="020B0604030504040204" pitchFamily="34" charset="0"/>
                <a:ea typeface="Tahoma" panose="020B0604030504040204" pitchFamily="34" charset="0"/>
                <a:cs typeface="Tahoma" panose="020B0604030504040204" pitchFamily="34" charset="0"/>
              </a:rPr>
              <a:t>Wellbeing, Help and Support</a:t>
            </a:r>
            <a:r>
              <a:rPr kumimoji="0" lang="en-GB" sz="19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Mrs J Monaghan (Pupil Engagement Coordinator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Compass Bloom Mental Health Support Team</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Chloe Murphy and Ruth Mills (Education Mental Health Practitioners)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Online Safety</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Miss L O’Malley (Online Safety/Prevent 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Wellbeing</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 D </a:t>
            </a:r>
            <a:r>
              <a:rPr kumimoji="0" lang="en-GB" sz="19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Gow</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(Year 8 Pupil Manager)</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Q&amp;A information and Close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 J Chadwick (Deputy Headteacher-Wellbeing)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059832" y="332656"/>
            <a:ext cx="2316661"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Agenda</a:t>
            </a:r>
          </a:p>
        </p:txBody>
      </p:sp>
    </p:spTree>
    <p:extLst>
      <p:ext uri="{BB962C8B-B14F-4D97-AF65-F5344CB8AC3E}">
        <p14:creationId xmlns:p14="http://schemas.microsoft.com/office/powerpoint/2010/main" val="213909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i</a:t>
            </a:r>
            <a:endParaRPr lang="en-GB" dirty="0"/>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7166" cy="6858000"/>
          </a:xfrm>
          <a:prstGeom prst="rect">
            <a:avLst/>
          </a:prstGeom>
        </p:spPr>
      </p:pic>
      <p:sp>
        <p:nvSpPr>
          <p:cNvPr id="8" name="TextBox 7"/>
          <p:cNvSpPr txBox="1"/>
          <p:nvPr/>
        </p:nvSpPr>
        <p:spPr>
          <a:xfrm>
            <a:off x="3301943" y="629276"/>
            <a:ext cx="5205549" cy="600164"/>
          </a:xfrm>
          <a:prstGeom prst="rect">
            <a:avLst/>
          </a:prstGeom>
          <a:noFill/>
        </p:spPr>
        <p:txBody>
          <a:bodyPr wrap="square" rtlCol="0">
            <a:spAutoFit/>
          </a:bodyPr>
          <a:lstStyle/>
          <a:p>
            <a:r>
              <a:rPr lang="en-GB" sz="3300" b="1" dirty="0">
                <a:solidFill>
                  <a:srgbClr val="0070C0"/>
                </a:solidFill>
              </a:rPr>
              <a:t>Wellbeing</a:t>
            </a:r>
          </a:p>
        </p:txBody>
      </p:sp>
      <p:sp>
        <p:nvSpPr>
          <p:cNvPr id="9" name="TextBox 8"/>
          <p:cNvSpPr txBox="1"/>
          <p:nvPr/>
        </p:nvSpPr>
        <p:spPr>
          <a:xfrm>
            <a:off x="400018" y="1412776"/>
            <a:ext cx="6233942" cy="4893647"/>
          </a:xfrm>
          <a:prstGeom prst="rect">
            <a:avLst/>
          </a:prstGeom>
          <a:noFill/>
        </p:spPr>
        <p:txBody>
          <a:bodyPr wrap="square" rtlCol="0">
            <a:spAutoFit/>
          </a:bodyPr>
          <a:lstStyle/>
          <a:p>
            <a:r>
              <a:rPr lang="en-GB" sz="2400" dirty="0">
                <a:solidFill>
                  <a:srgbClr val="C00000"/>
                </a:solidFill>
              </a:rPr>
              <a:t>Rebalancing </a:t>
            </a:r>
          </a:p>
          <a:p>
            <a:endParaRPr lang="en-GB" sz="2400" dirty="0">
              <a:solidFill>
                <a:prstClr val="black"/>
              </a:solidFill>
            </a:endParaRPr>
          </a:p>
          <a:p>
            <a:r>
              <a:rPr lang="en-GB" sz="2400" dirty="0">
                <a:solidFill>
                  <a:srgbClr val="0070C0"/>
                </a:solidFill>
              </a:rPr>
              <a:t>My Top Tips – ‘Not a magic wand’</a:t>
            </a:r>
          </a:p>
          <a:p>
            <a:endParaRPr lang="en-GB" sz="2400" dirty="0"/>
          </a:p>
          <a:p>
            <a:pPr marL="214313" indent="-214313">
              <a:buFont typeface="Arial" panose="020B0604020202020204" pitchFamily="34" charset="0"/>
              <a:buChar char="•"/>
            </a:pPr>
            <a:r>
              <a:rPr lang="en-GB" sz="2400" b="1" dirty="0"/>
              <a:t>Talking to someone</a:t>
            </a:r>
          </a:p>
          <a:p>
            <a:pPr marL="214313" indent="-214313">
              <a:buFont typeface="Arial" panose="020B0604020202020204" pitchFamily="34" charset="0"/>
              <a:buChar char="•"/>
            </a:pPr>
            <a:r>
              <a:rPr lang="en-GB" sz="2400" b="1" dirty="0"/>
              <a:t>Try to be calm and reassure</a:t>
            </a:r>
          </a:p>
          <a:p>
            <a:pPr marL="214313" indent="-214313">
              <a:buFont typeface="Arial" panose="020B0604020202020204" pitchFamily="34" charset="0"/>
              <a:buChar char="•"/>
            </a:pPr>
            <a:r>
              <a:rPr lang="en-GB" sz="2400" b="1" dirty="0"/>
              <a:t>Distractions </a:t>
            </a:r>
          </a:p>
          <a:p>
            <a:pPr marL="214313" indent="-214313">
              <a:buFont typeface="Arial" panose="020B0604020202020204" pitchFamily="34" charset="0"/>
              <a:buChar char="•"/>
            </a:pPr>
            <a:r>
              <a:rPr lang="en-GB" sz="2400" b="1" dirty="0"/>
              <a:t>Getting outside </a:t>
            </a:r>
          </a:p>
          <a:p>
            <a:pPr marL="214313" indent="-214313">
              <a:buFont typeface="Arial" panose="020B0604020202020204" pitchFamily="34" charset="0"/>
              <a:buChar char="•"/>
            </a:pPr>
            <a:r>
              <a:rPr lang="en-GB" sz="2400" b="1" dirty="0"/>
              <a:t>Exercise</a:t>
            </a:r>
          </a:p>
          <a:p>
            <a:pPr marL="214313" indent="-214313">
              <a:buFont typeface="Arial" panose="020B0604020202020204" pitchFamily="34" charset="0"/>
              <a:buChar char="•"/>
            </a:pPr>
            <a:r>
              <a:rPr lang="en-GB" sz="2400" b="1" dirty="0"/>
              <a:t>Routine </a:t>
            </a:r>
          </a:p>
          <a:p>
            <a:pPr marL="214313" indent="-214313">
              <a:buFont typeface="Arial" panose="020B0604020202020204" pitchFamily="34" charset="0"/>
              <a:buChar char="•"/>
            </a:pPr>
            <a:r>
              <a:rPr lang="en-GB" sz="2400" b="1" dirty="0"/>
              <a:t>Sleep hygiene</a:t>
            </a:r>
          </a:p>
          <a:p>
            <a:pPr marL="214313" indent="-214313">
              <a:buFont typeface="Arial" panose="020B0604020202020204" pitchFamily="34" charset="0"/>
              <a:buChar char="•"/>
            </a:pPr>
            <a:r>
              <a:rPr lang="en-GB" sz="2400" b="1" dirty="0"/>
              <a:t>Getting a pet </a:t>
            </a:r>
          </a:p>
          <a:p>
            <a:pPr marL="214313" indent="-214313">
              <a:buFont typeface="Arial" panose="020B0604020202020204" pitchFamily="34" charset="0"/>
              <a:buChar char="•"/>
            </a:pPr>
            <a:r>
              <a:rPr lang="en-GB" sz="2400" b="1" dirty="0"/>
              <a:t>Keep checking in </a:t>
            </a:r>
          </a:p>
        </p:txBody>
      </p:sp>
    </p:spTree>
    <p:extLst>
      <p:ext uri="{BB962C8B-B14F-4D97-AF65-F5344CB8AC3E}">
        <p14:creationId xmlns:p14="http://schemas.microsoft.com/office/powerpoint/2010/main" val="219450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1412776"/>
            <a:ext cx="1198051" cy="11704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0602" y="2924875"/>
            <a:ext cx="1194891" cy="11513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900" y="4452175"/>
            <a:ext cx="1221503" cy="1204883"/>
          </a:xfrm>
          <a:prstGeom prst="rect">
            <a:avLst/>
          </a:prstGeom>
        </p:spPr>
      </p:pic>
      <p:sp>
        <p:nvSpPr>
          <p:cNvPr id="7" name="TextBox 6">
            <a:extLst>
              <a:ext uri="{FF2B5EF4-FFF2-40B4-BE49-F238E27FC236}">
                <a16:creationId xmlns:a16="http://schemas.microsoft.com/office/drawing/2014/main" xmlns="" id="{6001FF85-F4A9-469A-818D-CDF7BC535F3C}"/>
              </a:ext>
            </a:extLst>
          </p:cNvPr>
          <p:cNvSpPr txBox="1"/>
          <p:nvPr/>
        </p:nvSpPr>
        <p:spPr>
          <a:xfrm>
            <a:off x="251520" y="1340768"/>
            <a:ext cx="778306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Welcome and Introduction </a:t>
            </a:r>
            <a:r>
              <a:rPr kumimoji="0" lang="en-GB" sz="1900" b="0"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Mrs J Jenks (Headteacher)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accent1"/>
                </a:solidFill>
                <a:effectLst/>
                <a:uLnTx/>
                <a:uFillTx/>
                <a:latin typeface="Tahoma" panose="020B0604030504040204" pitchFamily="34" charset="0"/>
                <a:ea typeface="Tahoma" panose="020B0604030504040204" pitchFamily="34" charset="0"/>
                <a:cs typeface="Tahoma" panose="020B0604030504040204" pitchFamily="34" charset="0"/>
              </a:rPr>
              <a:t>Wellbeing, Help and Support</a:t>
            </a:r>
            <a:r>
              <a:rPr kumimoji="0" lang="en-GB" sz="19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Mrs J Monaghan (Pupil Engagement Coordinator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Compass Bloom Mental Health Support Team</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Chloe Murphy and Ruth Mills (Education Mental Health Practitioners)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Online Safety</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Miss L O’Malley (Online Safety/Prevent 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F81BD"/>
                </a:solidFill>
                <a:effectLst/>
                <a:uLnTx/>
                <a:uFillTx/>
                <a:latin typeface="Tahoma" panose="020B0604030504040204" pitchFamily="34" charset="0"/>
                <a:ea typeface="Tahoma" panose="020B0604030504040204" pitchFamily="34" charset="0"/>
                <a:cs typeface="Tahoma" panose="020B0604030504040204" pitchFamily="34" charset="0"/>
              </a:rPr>
              <a:t>Wellbeing</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 D </a:t>
            </a:r>
            <a:r>
              <a:rPr kumimoji="0" lang="en-GB" sz="19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Gow</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(Year 8 Pupil Manager)</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Q&amp;A information and Close </a:t>
            </a: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Mr J Chadwick (Deputy Headteacher-Wellbeing)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059832" y="332656"/>
            <a:ext cx="2316661"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Agenda</a:t>
            </a:r>
          </a:p>
        </p:txBody>
      </p:sp>
    </p:spTree>
    <p:extLst>
      <p:ext uri="{BB962C8B-B14F-4D97-AF65-F5344CB8AC3E}">
        <p14:creationId xmlns:p14="http://schemas.microsoft.com/office/powerpoint/2010/main" val="412596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9632" y="-99392"/>
            <a:ext cx="5184576" cy="1261884"/>
          </a:xfrm>
          <a:prstGeom prst="rect">
            <a:avLst/>
          </a:prstGeom>
        </p:spPr>
        <p:txBody>
          <a:bodyPr wrap="square">
            <a:spAutoFit/>
          </a:bodyPr>
          <a:lstStyle/>
          <a:p>
            <a: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t/>
            </a:r>
            <a:b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t>St. Michael’s CE High School</a:t>
            </a:r>
            <a:r>
              <a:rPr lang="en-GB" sz="2600" b="1" dirty="0"/>
              <a:t/>
            </a:r>
            <a:br>
              <a:rPr lang="en-GB" sz="2600" b="1" dirty="0"/>
            </a:br>
            <a:r>
              <a:rPr lang="en-GB" sz="2400" b="1" dirty="0">
                <a:solidFill>
                  <a:srgbClr val="8A0D43"/>
                </a:solidFill>
                <a:latin typeface="FFJustlefthand" pitchFamily="50" charset="0"/>
              </a:rPr>
              <a:t>A Church of England Academy</a:t>
            </a:r>
            <a:endParaRPr lang="en-GB" sz="3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484784"/>
            <a:ext cx="3730582" cy="3056429"/>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7" name="Rectangle 6"/>
          <p:cNvSpPr/>
          <p:nvPr/>
        </p:nvSpPr>
        <p:spPr>
          <a:xfrm>
            <a:off x="179512" y="1340431"/>
            <a:ext cx="8784976" cy="2862322"/>
          </a:xfrm>
          <a:prstGeom prst="rect">
            <a:avLst/>
          </a:prstGeom>
        </p:spPr>
        <p:txBody>
          <a:bodyPr wrap="square">
            <a:spAutoFit/>
          </a:bodyPr>
          <a:lstStyle/>
          <a:p>
            <a:r>
              <a:rPr lang="en-GB" sz="3600" b="1" dirty="0">
                <a:solidFill>
                  <a:srgbClr val="0070C0"/>
                </a:solidFill>
                <a:latin typeface="Tahoma" panose="020B0604030504040204" pitchFamily="34" charset="0"/>
                <a:ea typeface="Tahoma" panose="020B0604030504040204" pitchFamily="34" charset="0"/>
                <a:cs typeface="Tahoma" panose="020B0604030504040204" pitchFamily="34" charset="0"/>
              </a:rPr>
              <a:t>Summary</a:t>
            </a:r>
          </a:p>
          <a:p>
            <a:endParaRPr lang="en-GB"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Arial" panose="020B0604020202020204" pitchFamily="34" charset="0"/>
              <a:buChar char="•"/>
            </a:pPr>
            <a:r>
              <a:rPr lang="en-GB" sz="3600" dirty="0">
                <a:solidFill>
                  <a:srgbClr val="0070C0"/>
                </a:solidFill>
                <a:latin typeface="Tahoma" panose="020B0604030504040204" pitchFamily="34" charset="0"/>
                <a:ea typeface="Tahoma" panose="020B0604030504040204" pitchFamily="34" charset="0"/>
                <a:cs typeface="Tahoma" panose="020B0604030504040204" pitchFamily="34" charset="0"/>
              </a:rPr>
              <a:t>Thank you!</a:t>
            </a:r>
          </a:p>
          <a:p>
            <a:pPr marL="571500" indent="-571500">
              <a:buFont typeface="Arial" panose="020B0604020202020204" pitchFamily="34" charset="0"/>
              <a:buChar char="•"/>
            </a:pPr>
            <a:r>
              <a:rPr lang="en-GB" sz="3600" dirty="0">
                <a:solidFill>
                  <a:srgbClr val="0070C0"/>
                </a:solidFill>
                <a:latin typeface="Tahoma" panose="020B0604030504040204" pitchFamily="34" charset="0"/>
                <a:ea typeface="Tahoma" panose="020B0604030504040204" pitchFamily="34" charset="0"/>
                <a:cs typeface="Tahoma" panose="020B0604030504040204" pitchFamily="34" charset="0"/>
              </a:rPr>
              <a:t>Team St Michael’s</a:t>
            </a:r>
          </a:p>
          <a:p>
            <a:pPr marL="571500" indent="-571500">
              <a:buFont typeface="Arial" panose="020B0604020202020204" pitchFamily="34" charset="0"/>
              <a:buChar char="•"/>
            </a:pPr>
            <a:r>
              <a:rPr lang="en-GB" sz="3600" dirty="0">
                <a:solidFill>
                  <a:srgbClr val="0070C0"/>
                </a:solidFill>
                <a:latin typeface="Tahoma" panose="020B0604030504040204" pitchFamily="34" charset="0"/>
                <a:ea typeface="Tahoma" panose="020B0604030504040204" pitchFamily="34" charset="0"/>
                <a:cs typeface="Tahoma" panose="020B0604030504040204" pitchFamily="34" charset="0"/>
              </a:rPr>
              <a:t>Feedback</a:t>
            </a:r>
          </a:p>
        </p:txBody>
      </p:sp>
    </p:spTree>
    <p:extLst>
      <p:ext uri="{BB962C8B-B14F-4D97-AF65-F5344CB8AC3E}">
        <p14:creationId xmlns:p14="http://schemas.microsoft.com/office/powerpoint/2010/main" val="862005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9632" y="-99392"/>
            <a:ext cx="5184576" cy="1261884"/>
          </a:xfrm>
          <a:prstGeom prst="rect">
            <a:avLst/>
          </a:prstGeom>
        </p:spPr>
        <p:txBody>
          <a:bodyPr wrap="square">
            <a:spAutoFit/>
          </a:bodyPr>
          <a:lstStyle/>
          <a:p>
            <a: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t/>
            </a:r>
            <a:b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GB" sz="2600" dirty="0">
                <a:solidFill>
                  <a:srgbClr val="0070C0"/>
                </a:solidFill>
                <a:latin typeface="Tahoma" panose="020B0604030504040204" pitchFamily="34" charset="0"/>
                <a:ea typeface="Tahoma" panose="020B0604030504040204" pitchFamily="34" charset="0"/>
                <a:cs typeface="Tahoma" panose="020B0604030504040204" pitchFamily="34" charset="0"/>
              </a:rPr>
              <a:t>St. Michael’s CE High School</a:t>
            </a:r>
            <a:r>
              <a:rPr lang="en-GB" sz="2600" b="1" dirty="0"/>
              <a:t/>
            </a:r>
            <a:br>
              <a:rPr lang="en-GB" sz="2600" b="1" dirty="0"/>
            </a:br>
            <a:r>
              <a:rPr lang="en-GB" sz="2400" b="1" dirty="0">
                <a:solidFill>
                  <a:srgbClr val="8A0D43"/>
                </a:solidFill>
                <a:latin typeface="FFJustlefthand" pitchFamily="50" charset="0"/>
              </a:rPr>
              <a:t>A Church of England Academy</a:t>
            </a:r>
            <a:endParaRPr lang="en-GB" sz="3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2492896"/>
            <a:ext cx="4306646" cy="352839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7" name="Rectangle 6"/>
          <p:cNvSpPr/>
          <p:nvPr/>
        </p:nvSpPr>
        <p:spPr>
          <a:xfrm>
            <a:off x="179512" y="1340431"/>
            <a:ext cx="8784976" cy="707886"/>
          </a:xfrm>
          <a:prstGeom prst="rect">
            <a:avLst/>
          </a:prstGeom>
        </p:spPr>
        <p:txBody>
          <a:bodyPr wrap="square">
            <a:spAutoFit/>
          </a:bodyPr>
          <a:lstStyle/>
          <a:p>
            <a:pPr algn="ctr"/>
            <a:r>
              <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rPr>
              <a:t>Thank you for your attendance</a:t>
            </a:r>
            <a:endParaRPr lang="en-GB"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3780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9173947" cy="2537043"/>
          </a:xfrm>
          <a:prstGeom prst="rect">
            <a:avLst/>
          </a:prstGeom>
        </p:spPr>
      </p:pic>
      <p:sp>
        <p:nvSpPr>
          <p:cNvPr id="5" name="TextBox 4"/>
          <p:cNvSpPr txBox="1"/>
          <p:nvPr/>
        </p:nvSpPr>
        <p:spPr>
          <a:xfrm>
            <a:off x="971600" y="4941168"/>
            <a:ext cx="7512424" cy="600164"/>
          </a:xfrm>
          <a:prstGeom prst="rect">
            <a:avLst/>
          </a:prstGeom>
          <a:noFill/>
          <a:ln w="25400">
            <a:solidFill>
              <a:schemeClr val="accent1"/>
            </a:solidFill>
          </a:ln>
        </p:spPr>
        <p:txBody>
          <a:bodyPr wrap="square" rtlCol="0">
            <a:spAutoFit/>
          </a:bodyPr>
          <a:lstStyle/>
          <a:p>
            <a:pPr algn="ctr"/>
            <a:r>
              <a:rPr lang="en-GB" sz="1650" b="1" dirty="0">
                <a:latin typeface="Tahoma" panose="020B0604030504040204" pitchFamily="34" charset="0"/>
                <a:ea typeface="Tahoma" panose="020B0604030504040204" pitchFamily="34" charset="0"/>
                <a:cs typeface="Tahoma" panose="020B0604030504040204" pitchFamily="34" charset="0"/>
              </a:rPr>
              <a:t>Pupils exercise out of school </a:t>
            </a:r>
            <a:br>
              <a:rPr lang="en-GB" sz="1650" b="1" dirty="0">
                <a:latin typeface="Tahoma" panose="020B0604030504040204" pitchFamily="34" charset="0"/>
                <a:ea typeface="Tahoma" panose="020B0604030504040204" pitchFamily="34" charset="0"/>
                <a:cs typeface="Tahoma" panose="020B0604030504040204" pitchFamily="34" charset="0"/>
              </a:rPr>
            </a:br>
            <a:endParaRPr lang="en-GB" sz="165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419872" y="332656"/>
            <a:ext cx="5131404" cy="584775"/>
          </a:xfrm>
          <a:prstGeom prst="rect">
            <a:avLst/>
          </a:prstGeom>
        </p:spPr>
        <p:txBody>
          <a:bodyPr wrap="square">
            <a:spAutoFit/>
          </a:bodyPr>
          <a:lstStyle/>
          <a:p>
            <a:pPr algn="ct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Pupil survey 2022</a:t>
            </a:r>
          </a:p>
        </p:txBody>
      </p:sp>
    </p:spTree>
    <p:extLst>
      <p:ext uri="{BB962C8B-B14F-4D97-AF65-F5344CB8AC3E}">
        <p14:creationId xmlns:p14="http://schemas.microsoft.com/office/powerpoint/2010/main" val="132807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38" y="2116257"/>
            <a:ext cx="7943723" cy="2712491"/>
          </a:xfrm>
          <a:prstGeom prst="rect">
            <a:avLst/>
          </a:prstGeom>
        </p:spPr>
      </p:pic>
      <p:sp>
        <p:nvSpPr>
          <p:cNvPr id="5" name="TextBox 4"/>
          <p:cNvSpPr txBox="1"/>
          <p:nvPr/>
        </p:nvSpPr>
        <p:spPr>
          <a:xfrm>
            <a:off x="376518" y="5025309"/>
            <a:ext cx="7203141" cy="346249"/>
          </a:xfrm>
          <a:prstGeom prst="rect">
            <a:avLst/>
          </a:prstGeom>
          <a:noFill/>
          <a:ln w="25400">
            <a:solidFill>
              <a:schemeClr val="accent1"/>
            </a:solidFill>
          </a:ln>
        </p:spPr>
        <p:txBody>
          <a:bodyPr wrap="square" rtlCol="0">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26% of pupils say they find it hard to concentrate in lessons.</a:t>
            </a:r>
          </a:p>
        </p:txBody>
      </p:sp>
      <p:sp>
        <p:nvSpPr>
          <p:cNvPr id="7" name="Rectangle 6"/>
          <p:cNvSpPr/>
          <p:nvPr/>
        </p:nvSpPr>
        <p:spPr>
          <a:xfrm>
            <a:off x="3419872" y="332656"/>
            <a:ext cx="5131404" cy="584775"/>
          </a:xfrm>
          <a:prstGeom prst="rect">
            <a:avLst/>
          </a:prstGeom>
        </p:spPr>
        <p:txBody>
          <a:bodyPr wrap="square">
            <a:spAutoFit/>
          </a:bodyPr>
          <a:lstStyle/>
          <a:p>
            <a:pPr algn="ct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Pupil survey 2022</a:t>
            </a:r>
          </a:p>
        </p:txBody>
      </p:sp>
    </p:spTree>
    <p:extLst>
      <p:ext uri="{BB962C8B-B14F-4D97-AF65-F5344CB8AC3E}">
        <p14:creationId xmlns:p14="http://schemas.microsoft.com/office/powerpoint/2010/main" val="306860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3688" y="521030"/>
            <a:ext cx="7011716" cy="484748"/>
          </a:xfrm>
          <a:prstGeom prst="rect">
            <a:avLst/>
          </a:prstGeom>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How can pupils become more involved?</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07" y="1601984"/>
            <a:ext cx="3981135" cy="265305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5244" y="1534371"/>
            <a:ext cx="4796175" cy="31962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274" y="4325356"/>
            <a:ext cx="2508068" cy="1510720"/>
          </a:xfrm>
          <a:prstGeom prst="rect">
            <a:avLst/>
          </a:prstGeom>
        </p:spPr>
      </p:pic>
      <p:sp>
        <p:nvSpPr>
          <p:cNvPr id="6" name="Rectangle 5"/>
          <p:cNvSpPr/>
          <p:nvPr/>
        </p:nvSpPr>
        <p:spPr>
          <a:xfrm rot="786608">
            <a:off x="6953216" y="4701527"/>
            <a:ext cx="1802314" cy="484748"/>
          </a:xfrm>
          <a:prstGeom prst="rect">
            <a:avLst/>
          </a:prstGeom>
          <a:solidFill>
            <a:srgbClr val="FFC000"/>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dance</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rot="20572693">
            <a:off x="222479" y="4047823"/>
            <a:ext cx="1744774" cy="484748"/>
          </a:xfrm>
          <a:prstGeom prst="rect">
            <a:avLst/>
          </a:prstGeom>
          <a:solidFill>
            <a:srgbClr val="FFFF00"/>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drama</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rot="567542">
            <a:off x="4262139" y="4701528"/>
            <a:ext cx="2014814" cy="484748"/>
          </a:xfrm>
          <a:prstGeom prst="rect">
            <a:avLst/>
          </a:prstGeom>
          <a:solidFill>
            <a:srgbClr val="96EDFE"/>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orchestras</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rot="20499521">
            <a:off x="5745729" y="5544235"/>
            <a:ext cx="1723818" cy="484748"/>
          </a:xfrm>
          <a:prstGeom prst="rect">
            <a:avLst/>
          </a:prstGeom>
          <a:solidFill>
            <a:srgbClr val="F476D0"/>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choirs</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164206" y="5348540"/>
            <a:ext cx="4186451" cy="600164"/>
          </a:xfrm>
          <a:prstGeom prst="rect">
            <a:avLst/>
          </a:prstGeom>
          <a:solidFill>
            <a:schemeClr val="bg1"/>
          </a:solidFill>
          <a:ln w="25400">
            <a:solidFill>
              <a:schemeClr val="accent1"/>
            </a:solidFill>
          </a:ln>
        </p:spPr>
        <p:txBody>
          <a:bodyPr wrap="square" rtlCol="0">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More than 150 pupils involved in the school production!</a:t>
            </a:r>
          </a:p>
        </p:txBody>
      </p:sp>
    </p:spTree>
    <p:extLst>
      <p:ext uri="{BB962C8B-B14F-4D97-AF65-F5344CB8AC3E}">
        <p14:creationId xmlns:p14="http://schemas.microsoft.com/office/powerpoint/2010/main" val="73314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38187" y="1427961"/>
            <a:ext cx="2699784" cy="484748"/>
          </a:xfrm>
          <a:prstGeom prst="rect">
            <a:avLst/>
          </a:prstGeom>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Expedition</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110418" y="2128260"/>
            <a:ext cx="2699784" cy="484748"/>
          </a:xfrm>
          <a:prstGeom prst="rect">
            <a:avLst/>
          </a:prstGeom>
          <a:solidFill>
            <a:srgbClr val="FFC000"/>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physical</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6708039" y="4315105"/>
            <a:ext cx="2102163" cy="484748"/>
          </a:xfrm>
          <a:prstGeom prst="rect">
            <a:avLst/>
          </a:prstGeom>
          <a:solidFill>
            <a:srgbClr val="FFFF00"/>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First aid</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6018842" y="2843896"/>
            <a:ext cx="2463550" cy="484748"/>
          </a:xfrm>
          <a:prstGeom prst="rect">
            <a:avLst/>
          </a:prstGeom>
          <a:solidFill>
            <a:srgbClr val="96EDFE"/>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teambuilding</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6895952" y="3585098"/>
            <a:ext cx="2121065" cy="484748"/>
          </a:xfrm>
          <a:prstGeom prst="rect">
            <a:avLst/>
          </a:prstGeom>
          <a:solidFill>
            <a:schemeClr val="accent6">
              <a:lumMod val="60000"/>
              <a:lumOff val="40000"/>
            </a:schemeClr>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resilience</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412776"/>
            <a:ext cx="3883382" cy="258892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806" y="1427962"/>
            <a:ext cx="1745160" cy="232688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891" y="4100266"/>
            <a:ext cx="2810411" cy="18736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807" y="3909838"/>
            <a:ext cx="2419418" cy="1508644"/>
          </a:xfrm>
          <a:prstGeom prst="rect">
            <a:avLst/>
          </a:prstGeom>
        </p:spPr>
      </p:pic>
      <p:sp>
        <p:nvSpPr>
          <p:cNvPr id="15" name="TextBox 14"/>
          <p:cNvSpPr txBox="1"/>
          <p:nvPr/>
        </p:nvSpPr>
        <p:spPr>
          <a:xfrm>
            <a:off x="549857" y="5783901"/>
            <a:ext cx="7860677" cy="600164"/>
          </a:xfrm>
          <a:prstGeom prst="rect">
            <a:avLst/>
          </a:prstGeom>
          <a:solidFill>
            <a:schemeClr val="bg1"/>
          </a:solidFill>
          <a:ln w="25400">
            <a:solidFill>
              <a:schemeClr val="accent1"/>
            </a:solidFill>
          </a:ln>
        </p:spPr>
        <p:txBody>
          <a:bodyPr wrap="square" rtlCol="0">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408 pupils in Years 10 and 11 passed Bronze Duke of Edinburgh’s Award.</a:t>
            </a:r>
          </a:p>
          <a:p>
            <a:r>
              <a:rPr lang="en-GB" sz="1650" b="1" dirty="0">
                <a:latin typeface="Tahoma" panose="020B0604030504040204" pitchFamily="34" charset="0"/>
                <a:ea typeface="Tahoma" panose="020B0604030504040204" pitchFamily="34" charset="0"/>
                <a:cs typeface="Tahoma" panose="020B0604030504040204" pitchFamily="34" charset="0"/>
              </a:rPr>
              <a:t>More than 200 in Year 9 signed up!</a:t>
            </a:r>
          </a:p>
        </p:txBody>
      </p:sp>
      <p:sp>
        <p:nvSpPr>
          <p:cNvPr id="9" name="Rectangle 8"/>
          <p:cNvSpPr/>
          <p:nvPr/>
        </p:nvSpPr>
        <p:spPr>
          <a:xfrm>
            <a:off x="5046377" y="5122236"/>
            <a:ext cx="3970640" cy="484748"/>
          </a:xfrm>
          <a:prstGeom prst="rect">
            <a:avLst/>
          </a:prstGeom>
          <a:solidFill>
            <a:schemeClr val="tx2">
              <a:lumMod val="20000"/>
              <a:lumOff val="80000"/>
            </a:schemeClr>
          </a:solidFill>
          <a:ln w="25400">
            <a:solidFill>
              <a:schemeClr val="tx1"/>
            </a:solidFill>
          </a:ln>
        </p:spPr>
        <p:txBody>
          <a:bodyPr wrap="square">
            <a:spAutoFit/>
          </a:bodyPr>
          <a:lstStyle/>
          <a:p>
            <a:pPr algn="ctr"/>
            <a:r>
              <a:rPr lang="en-GB" sz="2550" b="1" dirty="0">
                <a:solidFill>
                  <a:srgbClr val="0070C0"/>
                </a:solidFill>
                <a:latin typeface="Tahoma" panose="020B0604030504040204" pitchFamily="34" charset="0"/>
                <a:ea typeface="Tahoma" panose="020B0604030504040204" pitchFamily="34" charset="0"/>
                <a:cs typeface="Tahoma" panose="020B0604030504040204" pitchFamily="34" charset="0"/>
              </a:rPr>
              <a:t>Nature / stewardship</a:t>
            </a:r>
            <a:endParaRPr lang="en-GB"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266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1412776"/>
            <a:ext cx="1198051" cy="11704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0602" y="2924875"/>
            <a:ext cx="1194891" cy="11513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900" y="4452175"/>
            <a:ext cx="1221503" cy="1204883"/>
          </a:xfrm>
          <a:prstGeom prst="rect">
            <a:avLst/>
          </a:prstGeom>
        </p:spPr>
      </p:pic>
      <p:sp>
        <p:nvSpPr>
          <p:cNvPr id="7" name="TextBox 6">
            <a:extLst>
              <a:ext uri="{FF2B5EF4-FFF2-40B4-BE49-F238E27FC236}">
                <a16:creationId xmlns:a16="http://schemas.microsoft.com/office/drawing/2014/main" xmlns="" id="{6001FF85-F4A9-469A-818D-CDF7BC535F3C}"/>
              </a:ext>
            </a:extLst>
          </p:cNvPr>
          <p:cNvSpPr txBox="1"/>
          <p:nvPr/>
        </p:nvSpPr>
        <p:spPr>
          <a:xfrm>
            <a:off x="251520" y="1340768"/>
            <a:ext cx="7783066" cy="5355312"/>
          </a:xfrm>
          <a:prstGeom prst="rect">
            <a:avLst/>
          </a:prstGeom>
          <a:noFill/>
        </p:spPr>
        <p:txBody>
          <a:bodyPr wrap="square" rtlCol="0">
            <a:spAutoFit/>
          </a:bodyPr>
          <a:lstStyle/>
          <a:p>
            <a:r>
              <a:rPr lang="en-GB" sz="1900" b="1" dirty="0">
                <a:solidFill>
                  <a:srgbClr val="0070C0"/>
                </a:solidFill>
                <a:latin typeface="Tahoma" panose="020B0604030504040204" pitchFamily="34" charset="0"/>
                <a:ea typeface="Tahoma" panose="020B0604030504040204" pitchFamily="34" charset="0"/>
                <a:cs typeface="Tahoma" panose="020B0604030504040204" pitchFamily="34" charset="0"/>
              </a:rPr>
              <a:t>Welcome and Introduction </a:t>
            </a:r>
            <a:r>
              <a:rPr lang="en-GB" sz="1900" dirty="0">
                <a:solidFill>
                  <a:srgbClr val="4F81BD"/>
                </a:solidFill>
                <a:latin typeface="Tahoma" panose="020B0604030504040204" pitchFamily="34" charset="0"/>
                <a:ea typeface="Tahoma" panose="020B0604030504040204" pitchFamily="34" charset="0"/>
                <a:cs typeface="Tahoma" panose="020B0604030504040204" pitchFamily="34" charset="0"/>
              </a:rPr>
              <a:t>	</a:t>
            </a: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	</a:t>
            </a:r>
            <a:b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Mrs J Jenks (Headteacher)</a:t>
            </a:r>
          </a:p>
          <a:p>
            <a:endParaRPr lang="en-GB" sz="1900" dirty="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GB" sz="1900" b="1" dirty="0">
                <a:solidFill>
                  <a:srgbClr val="FF0000"/>
                </a:solidFill>
                <a:latin typeface="Tahoma" panose="020B0604030504040204" pitchFamily="34" charset="0"/>
                <a:ea typeface="Tahoma" panose="020B0604030504040204" pitchFamily="34" charset="0"/>
                <a:cs typeface="Tahoma" panose="020B0604030504040204" pitchFamily="34" charset="0"/>
              </a:rPr>
              <a:t>Wellbeing, Help and Support</a:t>
            </a:r>
            <a:r>
              <a:rPr lang="en-GB" sz="1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	</a:t>
            </a:r>
            <a:b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Mrs J Monaghan (Pupil Engagement Coordinator Wellbeing)</a:t>
            </a:r>
          </a:p>
          <a:p>
            <a:endParaRPr lang="en-GB" sz="1900" dirty="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GB" sz="1900" b="1" dirty="0">
                <a:solidFill>
                  <a:srgbClr val="4F81BD"/>
                </a:solidFill>
                <a:latin typeface="Tahoma" panose="020B0604030504040204" pitchFamily="34" charset="0"/>
                <a:ea typeface="Tahoma" panose="020B0604030504040204" pitchFamily="34" charset="0"/>
                <a:cs typeface="Tahoma" panose="020B0604030504040204" pitchFamily="34" charset="0"/>
              </a:rPr>
              <a:t>Compass Bloom Mental Health Support Team</a:t>
            </a: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			</a:t>
            </a:r>
            <a:b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Chloe Murphy and Ruth Mills (Education Mental Health Practitioners) </a:t>
            </a:r>
          </a:p>
          <a:p>
            <a:endParaRPr lang="en-GB" sz="1900" b="1" dirty="0">
              <a:solidFill>
                <a:srgbClr val="4F81BD"/>
              </a:solidFill>
              <a:latin typeface="Tahoma" panose="020B0604030504040204" pitchFamily="34" charset="0"/>
              <a:ea typeface="Tahoma" panose="020B0604030504040204" pitchFamily="34" charset="0"/>
              <a:cs typeface="Tahoma" panose="020B0604030504040204" pitchFamily="34" charset="0"/>
            </a:endParaRPr>
          </a:p>
          <a:p>
            <a:r>
              <a:rPr lang="en-GB" sz="1900" b="1" dirty="0">
                <a:solidFill>
                  <a:srgbClr val="4F81BD"/>
                </a:solidFill>
                <a:latin typeface="Tahoma" panose="020B0604030504040204" pitchFamily="34" charset="0"/>
                <a:ea typeface="Tahoma" panose="020B0604030504040204" pitchFamily="34" charset="0"/>
                <a:cs typeface="Tahoma" panose="020B0604030504040204" pitchFamily="34" charset="0"/>
              </a:rPr>
              <a:t>Online Safety</a:t>
            </a: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	</a:t>
            </a:r>
            <a:b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Miss L O’Malley (Online Safety/Prevent Coordinator)</a:t>
            </a:r>
          </a:p>
          <a:p>
            <a:endParaRPr lang="en-GB" sz="19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r>
              <a:rPr lang="en-GB" sz="1900" b="1" dirty="0">
                <a:solidFill>
                  <a:srgbClr val="4F81BD"/>
                </a:solidFill>
                <a:latin typeface="Tahoma" panose="020B0604030504040204" pitchFamily="34" charset="0"/>
                <a:ea typeface="Tahoma" panose="020B0604030504040204" pitchFamily="34" charset="0"/>
                <a:cs typeface="Tahoma" panose="020B0604030504040204" pitchFamily="34" charset="0"/>
              </a:rPr>
              <a:t>Wellbeing</a:t>
            </a: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	</a:t>
            </a:r>
            <a:b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Mr D </a:t>
            </a:r>
            <a:r>
              <a:rPr lang="en-GB" sz="1900" dirty="0" err="1">
                <a:solidFill>
                  <a:prstClr val="black"/>
                </a:solidFill>
                <a:latin typeface="Tahoma" panose="020B0604030504040204" pitchFamily="34" charset="0"/>
                <a:ea typeface="Tahoma" panose="020B0604030504040204" pitchFamily="34" charset="0"/>
                <a:cs typeface="Tahoma" panose="020B0604030504040204" pitchFamily="34" charset="0"/>
              </a:rPr>
              <a:t>Gow</a:t>
            </a: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 (Year 8 Pupil Manager)</a:t>
            </a:r>
            <a:b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GB" sz="1900" dirty="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GB" sz="1900" b="1" dirty="0">
                <a:solidFill>
                  <a:srgbClr val="4F81BD"/>
                </a:solidFill>
                <a:latin typeface="Tahoma" panose="020B0604030504040204" pitchFamily="34" charset="0"/>
                <a:ea typeface="Tahoma" panose="020B0604030504040204" pitchFamily="34" charset="0"/>
                <a:cs typeface="Tahoma" panose="020B0604030504040204" pitchFamily="34" charset="0"/>
              </a:rPr>
              <a:t>Q&amp;A information and Close </a:t>
            </a: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		</a:t>
            </a:r>
            <a:b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900" dirty="0">
                <a:solidFill>
                  <a:prstClr val="black"/>
                </a:solidFill>
                <a:latin typeface="Tahoma" panose="020B0604030504040204" pitchFamily="34" charset="0"/>
                <a:ea typeface="Tahoma" panose="020B0604030504040204" pitchFamily="34" charset="0"/>
                <a:cs typeface="Tahoma" panose="020B0604030504040204" pitchFamily="34" charset="0"/>
              </a:rPr>
              <a:t>Mr J Chadwick (Deputy Headteacher-Wellbeing)</a:t>
            </a:r>
          </a:p>
          <a:p>
            <a:endParaRPr lang="en-GB" sz="1900" dirty="0">
              <a:solidFill>
                <a:prstClr val="black"/>
              </a:solidFill>
            </a:endParaRPr>
          </a:p>
        </p:txBody>
      </p:sp>
      <p:sp>
        <p:nvSpPr>
          <p:cNvPr id="8" name="Rectangle 7"/>
          <p:cNvSpPr/>
          <p:nvPr/>
        </p:nvSpPr>
        <p:spPr>
          <a:xfrm>
            <a:off x="3059832" y="332656"/>
            <a:ext cx="2316661" cy="769441"/>
          </a:xfrm>
          <a:prstGeom prst="rect">
            <a:avLst/>
          </a:prstGeom>
        </p:spPr>
        <p:txBody>
          <a:bodyPr wrap="none">
            <a:spAutoFit/>
          </a:bodyPr>
          <a:lstStyle/>
          <a:p>
            <a:pPr algn="ctr"/>
            <a:r>
              <a:rPr lang="en-GB" sz="4400" b="1" dirty="0">
                <a:solidFill>
                  <a:srgbClr val="0070C0"/>
                </a:solidFill>
                <a:latin typeface="Tahoma" panose="020B0604030504040204" pitchFamily="34" charset="0"/>
                <a:ea typeface="Tahoma" panose="020B0604030504040204" pitchFamily="34" charset="0"/>
                <a:cs typeface="Tahoma" panose="020B0604030504040204" pitchFamily="34" charset="0"/>
              </a:rPr>
              <a:t>Agenda</a:t>
            </a:r>
          </a:p>
        </p:txBody>
      </p:sp>
    </p:spTree>
    <p:extLst>
      <p:ext uri="{BB962C8B-B14F-4D97-AF65-F5344CB8AC3E}">
        <p14:creationId xmlns:p14="http://schemas.microsoft.com/office/powerpoint/2010/main" val="181348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3476</Words>
  <Application>Microsoft Office PowerPoint</Application>
  <PresentationFormat>On-screen Show (4:3)</PresentationFormat>
  <Paragraphs>389</Paragraphs>
  <Slides>47</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47</vt:i4>
      </vt:variant>
    </vt:vector>
  </HeadingPairs>
  <TitlesOfParts>
    <vt:vector size="61" baseType="lpstr">
      <vt:lpstr>Arial</vt:lpstr>
      <vt:lpstr>Calibri</vt:lpstr>
      <vt:lpstr>Calibri Light</vt:lpstr>
      <vt:lpstr>FFJustlefthand</vt:lpstr>
      <vt:lpstr>Moon</vt:lpstr>
      <vt:lpstr>Moon Bold</vt:lpstr>
      <vt:lpstr>Open Sans</vt:lpstr>
      <vt:lpstr>Tahoma</vt:lpstr>
      <vt:lpstr>Times New Roman</vt:lpstr>
      <vt:lpstr>Office Theme</vt:lpstr>
      <vt:lpstr>Inside Pages</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saint</dc:creator>
  <cp:lastModifiedBy>Family Mason</cp:lastModifiedBy>
  <cp:revision>398</cp:revision>
  <cp:lastPrinted>2023-01-26T13:39:00Z</cp:lastPrinted>
  <dcterms:created xsi:type="dcterms:W3CDTF">2016-03-02T10:54:11Z</dcterms:created>
  <dcterms:modified xsi:type="dcterms:W3CDTF">2023-01-27T11:19:10Z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