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89" r:id="rId3"/>
    <p:sldId id="291" r:id="rId4"/>
  </p:sldIdLst>
  <p:sldSz cx="6858000" cy="9906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0D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p:scale>
          <a:sx n="90" d="100"/>
          <a:sy n="90" d="100"/>
        </p:scale>
        <p:origin x="1362" y="-22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354D7E-E658-45A4-9FE0-D5A6C4E576E4}"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F5B6E0-18A7-4CDF-9076-78D12BDAE7A1}" type="slidenum">
              <a:rPr lang="en-GB" smtClean="0"/>
              <a:t>‹#›</a:t>
            </a:fld>
            <a:endParaRPr lang="en-GB"/>
          </a:p>
        </p:txBody>
      </p:sp>
    </p:spTree>
    <p:extLst>
      <p:ext uri="{BB962C8B-B14F-4D97-AF65-F5344CB8AC3E}">
        <p14:creationId xmlns:p14="http://schemas.microsoft.com/office/powerpoint/2010/main" val="4078261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354D7E-E658-45A4-9FE0-D5A6C4E576E4}"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F5B6E0-18A7-4CDF-9076-78D12BDAE7A1}" type="slidenum">
              <a:rPr lang="en-GB" smtClean="0"/>
              <a:t>‹#›</a:t>
            </a:fld>
            <a:endParaRPr lang="en-GB"/>
          </a:p>
        </p:txBody>
      </p:sp>
    </p:spTree>
    <p:extLst>
      <p:ext uri="{BB962C8B-B14F-4D97-AF65-F5344CB8AC3E}">
        <p14:creationId xmlns:p14="http://schemas.microsoft.com/office/powerpoint/2010/main" val="1765824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354D7E-E658-45A4-9FE0-D5A6C4E576E4}"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F5B6E0-18A7-4CDF-9076-78D12BDAE7A1}" type="slidenum">
              <a:rPr lang="en-GB" smtClean="0"/>
              <a:t>‹#›</a:t>
            </a:fld>
            <a:endParaRPr lang="en-GB"/>
          </a:p>
        </p:txBody>
      </p:sp>
    </p:spTree>
    <p:extLst>
      <p:ext uri="{BB962C8B-B14F-4D97-AF65-F5344CB8AC3E}">
        <p14:creationId xmlns:p14="http://schemas.microsoft.com/office/powerpoint/2010/main" val="343206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354D7E-E658-45A4-9FE0-D5A6C4E576E4}"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F5B6E0-18A7-4CDF-9076-78D12BDAE7A1}" type="slidenum">
              <a:rPr lang="en-GB" smtClean="0"/>
              <a:t>‹#›</a:t>
            </a:fld>
            <a:endParaRPr lang="en-GB"/>
          </a:p>
        </p:txBody>
      </p:sp>
    </p:spTree>
    <p:extLst>
      <p:ext uri="{BB962C8B-B14F-4D97-AF65-F5344CB8AC3E}">
        <p14:creationId xmlns:p14="http://schemas.microsoft.com/office/powerpoint/2010/main" val="928878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354D7E-E658-45A4-9FE0-D5A6C4E576E4}"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F5B6E0-18A7-4CDF-9076-78D12BDAE7A1}" type="slidenum">
              <a:rPr lang="en-GB" smtClean="0"/>
              <a:t>‹#›</a:t>
            </a:fld>
            <a:endParaRPr lang="en-GB"/>
          </a:p>
        </p:txBody>
      </p:sp>
    </p:spTree>
    <p:extLst>
      <p:ext uri="{BB962C8B-B14F-4D97-AF65-F5344CB8AC3E}">
        <p14:creationId xmlns:p14="http://schemas.microsoft.com/office/powerpoint/2010/main" val="2337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354D7E-E658-45A4-9FE0-D5A6C4E576E4}" type="datetimeFigureOut">
              <a:rPr lang="en-GB" smtClean="0"/>
              <a:t>04/09/2022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F5B6E0-18A7-4CDF-9076-78D12BDAE7A1}" type="slidenum">
              <a:rPr lang="en-GB" smtClean="0"/>
              <a:t>‹#›</a:t>
            </a:fld>
            <a:endParaRPr lang="en-GB"/>
          </a:p>
        </p:txBody>
      </p:sp>
    </p:spTree>
    <p:extLst>
      <p:ext uri="{BB962C8B-B14F-4D97-AF65-F5344CB8AC3E}">
        <p14:creationId xmlns:p14="http://schemas.microsoft.com/office/powerpoint/2010/main" val="148248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354D7E-E658-45A4-9FE0-D5A6C4E576E4}" type="datetimeFigureOut">
              <a:rPr lang="en-GB" smtClean="0"/>
              <a:t>04/09/2022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F5B6E0-18A7-4CDF-9076-78D12BDAE7A1}" type="slidenum">
              <a:rPr lang="en-GB" smtClean="0"/>
              <a:t>‹#›</a:t>
            </a:fld>
            <a:endParaRPr lang="en-GB"/>
          </a:p>
        </p:txBody>
      </p:sp>
    </p:spTree>
    <p:extLst>
      <p:ext uri="{BB962C8B-B14F-4D97-AF65-F5344CB8AC3E}">
        <p14:creationId xmlns:p14="http://schemas.microsoft.com/office/powerpoint/2010/main" val="1969262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354D7E-E658-45A4-9FE0-D5A6C4E576E4}" type="datetimeFigureOut">
              <a:rPr lang="en-GB" smtClean="0"/>
              <a:t>04/09/2022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F5B6E0-18A7-4CDF-9076-78D12BDAE7A1}" type="slidenum">
              <a:rPr lang="en-GB" smtClean="0"/>
              <a:t>‹#›</a:t>
            </a:fld>
            <a:endParaRPr lang="en-GB"/>
          </a:p>
        </p:txBody>
      </p:sp>
    </p:spTree>
    <p:extLst>
      <p:ext uri="{BB962C8B-B14F-4D97-AF65-F5344CB8AC3E}">
        <p14:creationId xmlns:p14="http://schemas.microsoft.com/office/powerpoint/2010/main" val="402910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354D7E-E658-45A4-9FE0-D5A6C4E576E4}" type="datetimeFigureOut">
              <a:rPr lang="en-GB" smtClean="0"/>
              <a:t>04/09/2022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F5B6E0-18A7-4CDF-9076-78D12BDAE7A1}" type="slidenum">
              <a:rPr lang="en-GB" smtClean="0"/>
              <a:t>‹#›</a:t>
            </a:fld>
            <a:endParaRPr lang="en-GB"/>
          </a:p>
        </p:txBody>
      </p:sp>
    </p:spTree>
    <p:extLst>
      <p:ext uri="{BB962C8B-B14F-4D97-AF65-F5344CB8AC3E}">
        <p14:creationId xmlns:p14="http://schemas.microsoft.com/office/powerpoint/2010/main" val="4227091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3354D7E-E658-45A4-9FE0-D5A6C4E576E4}" type="datetimeFigureOut">
              <a:rPr lang="en-GB" smtClean="0"/>
              <a:t>04/09/2022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F5B6E0-18A7-4CDF-9076-78D12BDAE7A1}" type="slidenum">
              <a:rPr lang="en-GB" smtClean="0"/>
              <a:t>‹#›</a:t>
            </a:fld>
            <a:endParaRPr lang="en-GB"/>
          </a:p>
        </p:txBody>
      </p:sp>
    </p:spTree>
    <p:extLst>
      <p:ext uri="{BB962C8B-B14F-4D97-AF65-F5344CB8AC3E}">
        <p14:creationId xmlns:p14="http://schemas.microsoft.com/office/powerpoint/2010/main" val="3098440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3354D7E-E658-45A4-9FE0-D5A6C4E576E4}" type="datetimeFigureOut">
              <a:rPr lang="en-GB" smtClean="0"/>
              <a:t>04/09/2022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F5B6E0-18A7-4CDF-9076-78D12BDAE7A1}" type="slidenum">
              <a:rPr lang="en-GB" smtClean="0"/>
              <a:t>‹#›</a:t>
            </a:fld>
            <a:endParaRPr lang="en-GB"/>
          </a:p>
        </p:txBody>
      </p:sp>
    </p:spTree>
    <p:extLst>
      <p:ext uri="{BB962C8B-B14F-4D97-AF65-F5344CB8AC3E}">
        <p14:creationId xmlns:p14="http://schemas.microsoft.com/office/powerpoint/2010/main" val="3968033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3354D7E-E658-45A4-9FE0-D5A6C4E576E4}" type="datetimeFigureOut">
              <a:rPr lang="en-GB" smtClean="0"/>
              <a:t>04/09/2022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7F5B6E0-18A7-4CDF-9076-78D12BDAE7A1}" type="slidenum">
              <a:rPr lang="en-GB" smtClean="0"/>
              <a:t>‹#›</a:t>
            </a:fld>
            <a:endParaRPr lang="en-GB"/>
          </a:p>
        </p:txBody>
      </p:sp>
    </p:spTree>
    <p:extLst>
      <p:ext uri="{BB962C8B-B14F-4D97-AF65-F5344CB8AC3E}">
        <p14:creationId xmlns:p14="http://schemas.microsoft.com/office/powerpoint/2010/main" val="28999728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B9480DCC-7860-4461-A573-0DA6CB8F78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68066" y="53688"/>
            <a:ext cx="386694" cy="480755"/>
          </a:xfrm>
          <a:prstGeom prst="rect">
            <a:avLst/>
          </a:prstGeom>
        </p:spPr>
      </p:pic>
      <p:sp>
        <p:nvSpPr>
          <p:cNvPr id="5" name="TextBox 4">
            <a:extLst>
              <a:ext uri="{FF2B5EF4-FFF2-40B4-BE49-F238E27FC236}">
                <a16:creationId xmlns="" xmlns:a16="http://schemas.microsoft.com/office/drawing/2014/main" id="{DF3E68CB-BE2C-49BE-9ECF-420CDB558FE0}"/>
              </a:ext>
            </a:extLst>
          </p:cNvPr>
          <p:cNvSpPr txBox="1"/>
          <p:nvPr/>
        </p:nvSpPr>
        <p:spPr>
          <a:xfrm>
            <a:off x="103238" y="151236"/>
            <a:ext cx="5897512" cy="400110"/>
          </a:xfrm>
          <a:prstGeom prst="rect">
            <a:avLst/>
          </a:prstGeom>
          <a:noFill/>
        </p:spPr>
        <p:txBody>
          <a:bodyPr wrap="square" rtlCol="0">
            <a:spAutoFit/>
          </a:bodyPr>
          <a:lstStyle/>
          <a:p>
            <a:r>
              <a:rPr lang="en-GB" sz="2000" b="1" dirty="0" smtClean="0"/>
              <a:t>Careers / High Aspirations across the Curriculum</a:t>
            </a:r>
            <a:endParaRPr lang="en-GB" sz="2000" b="1" dirty="0"/>
          </a:p>
        </p:txBody>
      </p:sp>
      <p:cxnSp>
        <p:nvCxnSpPr>
          <p:cNvPr id="6" name="Straight Connector 5">
            <a:extLst>
              <a:ext uri="{FF2B5EF4-FFF2-40B4-BE49-F238E27FC236}">
                <a16:creationId xmlns="" xmlns:a16="http://schemas.microsoft.com/office/drawing/2014/main" id="{9C58DB1F-1238-4B3E-A184-AAB69D5E0C98}"/>
              </a:ext>
            </a:extLst>
          </p:cNvPr>
          <p:cNvCxnSpPr>
            <a:cxnSpLocks/>
          </p:cNvCxnSpPr>
          <p:nvPr/>
        </p:nvCxnSpPr>
        <p:spPr>
          <a:xfrm flipH="1">
            <a:off x="0" y="534443"/>
            <a:ext cx="5353664" cy="30780"/>
          </a:xfrm>
          <a:prstGeom prst="line">
            <a:avLst/>
          </a:prstGeom>
          <a:ln w="57150">
            <a:solidFill>
              <a:srgbClr val="8A0D43"/>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 xmlns:a16="http://schemas.microsoft.com/office/drawing/2014/main" id="{ABCC09BF-6570-4BF8-9624-5F6CD9E27CD7}"/>
              </a:ext>
            </a:extLst>
          </p:cNvPr>
          <p:cNvCxnSpPr>
            <a:cxnSpLocks/>
          </p:cNvCxnSpPr>
          <p:nvPr/>
        </p:nvCxnSpPr>
        <p:spPr>
          <a:xfrm flipH="1" flipV="1">
            <a:off x="250549" y="9525134"/>
            <a:ext cx="6610350" cy="19781"/>
          </a:xfrm>
          <a:prstGeom prst="line">
            <a:avLst/>
          </a:prstGeom>
          <a:ln w="57150">
            <a:solidFill>
              <a:srgbClr val="8A0D43"/>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 xmlns:a16="http://schemas.microsoft.com/office/drawing/2014/main" id="{EC756DFF-F86C-4401-A155-D7FCCEB23CEA}"/>
              </a:ext>
            </a:extLst>
          </p:cNvPr>
          <p:cNvSpPr txBox="1"/>
          <p:nvPr/>
        </p:nvSpPr>
        <p:spPr>
          <a:xfrm>
            <a:off x="103236" y="640792"/>
            <a:ext cx="6651523" cy="1892826"/>
          </a:xfrm>
          <a:prstGeom prst="rect">
            <a:avLst/>
          </a:prstGeom>
          <a:noFill/>
          <a:ln>
            <a:solidFill>
              <a:srgbClr val="8A0D43"/>
            </a:solidFill>
          </a:ln>
        </p:spPr>
        <p:txBody>
          <a:bodyPr wrap="square" rtlCol="0">
            <a:spAutoFit/>
          </a:bodyPr>
          <a:lstStyle/>
          <a:p>
            <a:r>
              <a:rPr lang="en-GB" sz="900" b="1" dirty="0" smtClean="0">
                <a:latin typeface="Tahoma" panose="020B0604030504040204" pitchFamily="34" charset="0"/>
                <a:ea typeface="Tahoma" panose="020B0604030504040204" pitchFamily="34" charset="0"/>
                <a:cs typeface="Tahoma" panose="020B0604030504040204" pitchFamily="34" charset="0"/>
              </a:rPr>
              <a:t>Expectations of school</a:t>
            </a:r>
          </a:p>
          <a:p>
            <a:pPr marL="171450" indent="-171450">
              <a:buFont typeface="Arial" panose="020B0604020202020204" pitchFamily="34" charset="0"/>
              <a:buChar char="•"/>
            </a:pPr>
            <a:r>
              <a:rPr lang="en-GB" sz="900" dirty="0" smtClean="0">
                <a:latin typeface="Tahoma" panose="020B0604030504040204" pitchFamily="34" charset="0"/>
                <a:ea typeface="Tahoma" panose="020B0604030504040204" pitchFamily="34" charset="0"/>
                <a:cs typeface="Tahoma" panose="020B0604030504040204" pitchFamily="34" charset="0"/>
              </a:rPr>
              <a:t>To provide </a:t>
            </a:r>
            <a:r>
              <a:rPr lang="en-GB" sz="900" dirty="0">
                <a:latin typeface="Tahoma" panose="020B0604030504040204" pitchFamily="34" charset="0"/>
                <a:ea typeface="Tahoma" panose="020B0604030504040204" pitchFamily="34" charset="0"/>
                <a:cs typeface="Tahoma" panose="020B0604030504040204" pitchFamily="34" charset="0"/>
              </a:rPr>
              <a:t>an effective careers programme in line with </a:t>
            </a:r>
            <a:r>
              <a:rPr lang="en-GB" sz="900" dirty="0" smtClean="0">
                <a:latin typeface="Tahoma" panose="020B0604030504040204" pitchFamily="34" charset="0"/>
                <a:ea typeface="Tahoma" panose="020B0604030504040204" pitchFamily="34" charset="0"/>
                <a:cs typeface="Tahoma" panose="020B0604030504040204" pitchFamily="34" charset="0"/>
              </a:rPr>
              <a:t>government’s </a:t>
            </a:r>
            <a:r>
              <a:rPr lang="en-GB" sz="900" dirty="0">
                <a:latin typeface="Tahoma" panose="020B0604030504040204" pitchFamily="34" charset="0"/>
                <a:ea typeface="Tahoma" panose="020B0604030504040204" pitchFamily="34" charset="0"/>
                <a:cs typeface="Tahoma" panose="020B0604030504040204" pitchFamily="34" charset="0"/>
              </a:rPr>
              <a:t>statutory guidance on careers advice that offers </a:t>
            </a:r>
            <a:r>
              <a:rPr lang="en-GB" sz="900" dirty="0" smtClean="0">
                <a:latin typeface="Tahoma" panose="020B0604030504040204" pitchFamily="34" charset="0"/>
                <a:ea typeface="Tahoma" panose="020B0604030504040204" pitchFamily="34" charset="0"/>
                <a:cs typeface="Tahoma" panose="020B0604030504040204" pitchFamily="34" charset="0"/>
              </a:rPr>
              <a:t>pupils: unbiased </a:t>
            </a:r>
            <a:r>
              <a:rPr lang="en-GB" sz="900" dirty="0">
                <a:latin typeface="Tahoma" panose="020B0604030504040204" pitchFamily="34" charset="0"/>
                <a:ea typeface="Tahoma" panose="020B0604030504040204" pitchFamily="34" charset="0"/>
                <a:cs typeface="Tahoma" panose="020B0604030504040204" pitchFamily="34" charset="0"/>
              </a:rPr>
              <a:t>careers </a:t>
            </a:r>
            <a:r>
              <a:rPr lang="en-GB" sz="900" dirty="0" smtClean="0">
                <a:latin typeface="Tahoma" panose="020B0604030504040204" pitchFamily="34" charset="0"/>
                <a:ea typeface="Tahoma" panose="020B0604030504040204" pitchFamily="34" charset="0"/>
                <a:cs typeface="Tahoma" panose="020B0604030504040204" pitchFamily="34" charset="0"/>
              </a:rPr>
              <a:t>advice, experience </a:t>
            </a:r>
            <a:r>
              <a:rPr lang="en-GB" sz="900" dirty="0">
                <a:latin typeface="Tahoma" panose="020B0604030504040204" pitchFamily="34" charset="0"/>
                <a:ea typeface="Tahoma" panose="020B0604030504040204" pitchFamily="34" charset="0"/>
                <a:cs typeface="Tahoma" panose="020B0604030504040204" pitchFamily="34" charset="0"/>
              </a:rPr>
              <a:t>of </a:t>
            </a:r>
            <a:r>
              <a:rPr lang="en-GB" sz="900" dirty="0" smtClean="0">
                <a:latin typeface="Tahoma" panose="020B0604030504040204" pitchFamily="34" charset="0"/>
                <a:ea typeface="Tahoma" panose="020B0604030504040204" pitchFamily="34" charset="0"/>
                <a:cs typeface="Tahoma" panose="020B0604030504040204" pitchFamily="34" charset="0"/>
              </a:rPr>
              <a:t>work, contact </a:t>
            </a:r>
            <a:r>
              <a:rPr lang="en-GB" sz="900" dirty="0">
                <a:latin typeface="Tahoma" panose="020B0604030504040204" pitchFamily="34" charset="0"/>
                <a:ea typeface="Tahoma" panose="020B0604030504040204" pitchFamily="34" charset="0"/>
                <a:cs typeface="Tahoma" panose="020B0604030504040204" pitchFamily="34" charset="0"/>
              </a:rPr>
              <a:t>with </a:t>
            </a:r>
            <a:r>
              <a:rPr lang="en-GB" sz="900" dirty="0" smtClean="0">
                <a:latin typeface="Tahoma" panose="020B0604030504040204" pitchFamily="34" charset="0"/>
                <a:ea typeface="Tahoma" panose="020B0604030504040204" pitchFamily="34" charset="0"/>
                <a:cs typeface="Tahoma" panose="020B0604030504040204" pitchFamily="34" charset="0"/>
              </a:rPr>
              <a:t>employers.</a:t>
            </a:r>
            <a:endParaRPr lang="en-GB" sz="9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900" dirty="0" smtClean="0">
                <a:latin typeface="Tahoma" panose="020B0604030504040204" pitchFamily="34" charset="0"/>
                <a:ea typeface="Tahoma" panose="020B0604030504040204" pitchFamily="34" charset="0"/>
                <a:cs typeface="Tahoma" panose="020B0604030504040204" pitchFamily="34" charset="0"/>
              </a:rPr>
              <a:t>To </a:t>
            </a:r>
            <a:r>
              <a:rPr lang="en-GB" sz="900" dirty="0">
                <a:latin typeface="Tahoma" panose="020B0604030504040204" pitchFamily="34" charset="0"/>
                <a:ea typeface="Tahoma" panose="020B0604030504040204" pitchFamily="34" charset="0"/>
                <a:cs typeface="Tahoma" panose="020B0604030504040204" pitchFamily="34" charset="0"/>
              </a:rPr>
              <a:t>encourage pupils to </a:t>
            </a:r>
            <a:r>
              <a:rPr lang="en-GB" sz="900" dirty="0" smtClean="0">
                <a:latin typeface="Tahoma" panose="020B0604030504040204" pitchFamily="34" charset="0"/>
                <a:ea typeface="Tahoma" panose="020B0604030504040204" pitchFamily="34" charset="0"/>
                <a:cs typeface="Tahoma" panose="020B0604030504040204" pitchFamily="34" charset="0"/>
              </a:rPr>
              <a:t>aspire, make </a:t>
            </a:r>
            <a:r>
              <a:rPr lang="en-GB" sz="900" dirty="0">
                <a:latin typeface="Tahoma" panose="020B0604030504040204" pitchFamily="34" charset="0"/>
                <a:ea typeface="Tahoma" panose="020B0604030504040204" pitchFamily="34" charset="0"/>
                <a:cs typeface="Tahoma" panose="020B0604030504040204" pitchFamily="34" charset="0"/>
              </a:rPr>
              <a:t>good choices and understand what they need to do to reach and succeed in the careers to which they </a:t>
            </a:r>
            <a:r>
              <a:rPr lang="en-GB" sz="900" dirty="0" smtClean="0">
                <a:latin typeface="Tahoma" panose="020B0604030504040204" pitchFamily="34" charset="0"/>
                <a:ea typeface="Tahoma" panose="020B0604030504040204" pitchFamily="34" charset="0"/>
                <a:cs typeface="Tahoma" panose="020B0604030504040204" pitchFamily="34" charset="0"/>
              </a:rPr>
              <a:t>aspire.</a:t>
            </a:r>
            <a:endParaRPr lang="en-GB" sz="9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900" dirty="0" smtClean="0">
                <a:latin typeface="Tahoma" panose="020B0604030504040204" pitchFamily="34" charset="0"/>
                <a:ea typeface="Tahoma" panose="020B0604030504040204" pitchFamily="34" charset="0"/>
                <a:cs typeface="Tahoma" panose="020B0604030504040204" pitchFamily="34" charset="0"/>
              </a:rPr>
              <a:t>To support the </a:t>
            </a:r>
            <a:r>
              <a:rPr lang="en-GB" sz="900" dirty="0">
                <a:latin typeface="Tahoma" panose="020B0604030504040204" pitchFamily="34" charset="0"/>
                <a:ea typeface="Tahoma" panose="020B0604030504040204" pitchFamily="34" charset="0"/>
                <a:cs typeface="Tahoma" panose="020B0604030504040204" pitchFamily="34" charset="0"/>
              </a:rPr>
              <a:t>readiness for the next phase of education, training or employment so that pupils are equipped to make the transition successfully. </a:t>
            </a:r>
            <a:endParaRPr lang="en-GB" sz="900" dirty="0" smtClean="0">
              <a:latin typeface="Tahoma" panose="020B0604030504040204" pitchFamily="34" charset="0"/>
              <a:ea typeface="Tahoma" panose="020B0604030504040204" pitchFamily="34" charset="0"/>
              <a:cs typeface="Tahoma" panose="020B0604030504040204" pitchFamily="34" charset="0"/>
            </a:endParaRPr>
          </a:p>
          <a:p>
            <a:r>
              <a:rPr lang="en-GB" sz="900" b="1" dirty="0" smtClean="0">
                <a:latin typeface="Tahoma" panose="020B0604030504040204" pitchFamily="34" charset="0"/>
                <a:ea typeface="Tahoma" panose="020B0604030504040204" pitchFamily="34" charset="0"/>
                <a:cs typeface="Tahoma" panose="020B0604030504040204" pitchFamily="34" charset="0"/>
              </a:rPr>
              <a:t>To be “good”</a:t>
            </a:r>
          </a:p>
          <a:p>
            <a:pPr marL="171450" indent="-171450">
              <a:buFont typeface="Arial" panose="020B0604020202020204" pitchFamily="34" charset="0"/>
              <a:buChar char="•"/>
            </a:pPr>
            <a:r>
              <a:rPr lang="en-GB" sz="900" dirty="0">
                <a:latin typeface="Tahoma" panose="020B0604030504040204" pitchFamily="34" charset="0"/>
                <a:ea typeface="Tahoma" panose="020B0604030504040204" pitchFamily="34" charset="0"/>
                <a:cs typeface="Tahoma" panose="020B0604030504040204" pitchFamily="34" charset="0"/>
              </a:rPr>
              <a:t>Secondary schools prepare pupils for future success in education, employment or training. </a:t>
            </a:r>
          </a:p>
          <a:p>
            <a:pPr marL="171450" indent="-171450">
              <a:buFont typeface="Arial" panose="020B0604020202020204" pitchFamily="34" charset="0"/>
              <a:buChar char="•"/>
            </a:pPr>
            <a:r>
              <a:rPr lang="en-GB" sz="900" dirty="0">
                <a:latin typeface="Tahoma" panose="020B0604030504040204" pitchFamily="34" charset="0"/>
                <a:ea typeface="Tahoma" panose="020B0604030504040204" pitchFamily="34" charset="0"/>
                <a:cs typeface="Tahoma" panose="020B0604030504040204" pitchFamily="34" charset="0"/>
              </a:rPr>
              <a:t>They use the Gatsby Benchmarks to develop and improve their careers provision and enable a range of education and training providers to speak to pupils in Years 8 to 13. </a:t>
            </a:r>
          </a:p>
          <a:p>
            <a:pPr marL="171450" indent="-171450">
              <a:buFont typeface="Arial" panose="020B0604020202020204" pitchFamily="34" charset="0"/>
              <a:buChar char="•"/>
            </a:pPr>
            <a:r>
              <a:rPr lang="en-GB" sz="900" dirty="0">
                <a:latin typeface="Tahoma" panose="020B0604030504040204" pitchFamily="34" charset="0"/>
                <a:ea typeface="Tahoma" panose="020B0604030504040204" pitchFamily="34" charset="0"/>
                <a:cs typeface="Tahoma" panose="020B0604030504040204" pitchFamily="34" charset="0"/>
              </a:rPr>
              <a:t>All pupils receive unbiased information about potential next steps and high-quality careers guidance. </a:t>
            </a:r>
          </a:p>
          <a:p>
            <a:pPr marL="171450" indent="-171450">
              <a:buFont typeface="Arial" panose="020B0604020202020204" pitchFamily="34" charset="0"/>
              <a:buChar char="•"/>
            </a:pPr>
            <a:r>
              <a:rPr lang="en-GB" sz="900" dirty="0">
                <a:latin typeface="Tahoma" panose="020B0604030504040204" pitchFamily="34" charset="0"/>
                <a:ea typeface="Tahoma" panose="020B0604030504040204" pitchFamily="34" charset="0"/>
                <a:cs typeface="Tahoma" panose="020B0604030504040204" pitchFamily="34" charset="0"/>
              </a:rPr>
              <a:t>The school provides good quality, meaningful opportunities for pupils to encounter the world of work. </a:t>
            </a:r>
          </a:p>
        </p:txBody>
      </p:sp>
      <p:grpSp>
        <p:nvGrpSpPr>
          <p:cNvPr id="31" name="Group 30">
            <a:extLst>
              <a:ext uri="{FF2B5EF4-FFF2-40B4-BE49-F238E27FC236}">
                <a16:creationId xmlns="" xmlns:a16="http://schemas.microsoft.com/office/drawing/2014/main" id="{D2EAA528-198E-4F2B-B71B-3AA907460199}"/>
              </a:ext>
            </a:extLst>
          </p:cNvPr>
          <p:cNvGrpSpPr/>
          <p:nvPr/>
        </p:nvGrpSpPr>
        <p:grpSpPr>
          <a:xfrm>
            <a:off x="60706" y="9515458"/>
            <a:ext cx="379686" cy="331557"/>
            <a:chOff x="712380" y="9181637"/>
            <a:chExt cx="700285" cy="665378"/>
          </a:xfrm>
        </p:grpSpPr>
        <p:sp>
          <p:nvSpPr>
            <p:cNvPr id="16" name="Oval 15">
              <a:extLst>
                <a:ext uri="{FF2B5EF4-FFF2-40B4-BE49-F238E27FC236}">
                  <a16:creationId xmlns="" xmlns:a16="http://schemas.microsoft.com/office/drawing/2014/main" id="{E5135580-B53E-45A8-8DDC-3E7935315A60}"/>
                </a:ext>
              </a:extLst>
            </p:cNvPr>
            <p:cNvSpPr/>
            <p:nvPr/>
          </p:nvSpPr>
          <p:spPr>
            <a:xfrm>
              <a:off x="712380" y="9181637"/>
              <a:ext cx="700285" cy="665378"/>
            </a:xfrm>
            <a:prstGeom prst="ellipse">
              <a:avLst/>
            </a:prstGeom>
            <a:solidFill>
              <a:schemeClr val="bg1"/>
            </a:solidFill>
            <a:ln w="38100">
              <a:solidFill>
                <a:srgbClr val="8A0D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A close up of a logo&#10;&#10;Description automatically generated">
              <a:extLst>
                <a:ext uri="{FF2B5EF4-FFF2-40B4-BE49-F238E27FC236}">
                  <a16:creationId xmlns="" xmlns:a16="http://schemas.microsoft.com/office/drawing/2014/main" id="{ABB62A44-7A8F-4B13-BF92-2F5ADAE899B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4380"/>
            <a:stretch/>
          </p:blipFill>
          <p:spPr>
            <a:xfrm>
              <a:off x="788320" y="9279555"/>
              <a:ext cx="548404" cy="469542"/>
            </a:xfrm>
            <a:prstGeom prst="rect">
              <a:avLst/>
            </a:prstGeom>
          </p:spPr>
        </p:pic>
      </p:grpSp>
      <p:sp>
        <p:nvSpPr>
          <p:cNvPr id="25" name="TextBox 24">
            <a:extLst>
              <a:ext uri="{FF2B5EF4-FFF2-40B4-BE49-F238E27FC236}">
                <a16:creationId xmlns="" xmlns:a16="http://schemas.microsoft.com/office/drawing/2014/main" id="{657CA9BF-6BBE-49FE-8093-46EF2FDCA498}"/>
              </a:ext>
            </a:extLst>
          </p:cNvPr>
          <p:cNvSpPr txBox="1"/>
          <p:nvPr/>
        </p:nvSpPr>
        <p:spPr>
          <a:xfrm>
            <a:off x="105100" y="2559550"/>
            <a:ext cx="6651522" cy="3308598"/>
          </a:xfrm>
          <a:prstGeom prst="rect">
            <a:avLst/>
          </a:prstGeom>
          <a:noFill/>
          <a:ln w="12700">
            <a:solidFill>
              <a:srgbClr val="8A0D43"/>
            </a:solidFill>
          </a:ln>
        </p:spPr>
        <p:txBody>
          <a:bodyPr wrap="square" rtlCol="0">
            <a:spAutoFit/>
          </a:bodyPr>
          <a:lstStyle/>
          <a:p>
            <a:r>
              <a:rPr lang="en-GB" sz="1100" b="1" dirty="0" smtClean="0">
                <a:latin typeface="Tahoma" panose="020B0604030504040204" pitchFamily="34" charset="0"/>
                <a:ea typeface="Tahoma" panose="020B0604030504040204" pitchFamily="34" charset="0"/>
                <a:cs typeface="Tahoma" panose="020B0604030504040204" pitchFamily="34" charset="0"/>
              </a:rPr>
              <a:t>Provide an effective careers programme / unbiased careers advice</a:t>
            </a:r>
            <a:endParaRPr lang="en-GB" sz="1100" b="1"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Independent Careers Adviser</a:t>
            </a:r>
            <a:r>
              <a:rPr lang="en-GB" sz="1100" dirty="0" smtClean="0">
                <a:latin typeface="Tahoma" panose="020B0604030504040204" pitchFamily="34" charset="0"/>
                <a:ea typeface="Tahoma" panose="020B0604030504040204" pitchFamily="34" charset="0"/>
                <a:cs typeface="Tahoma" panose="020B0604030504040204" pitchFamily="34" charset="0"/>
              </a:rPr>
              <a:t> works with pupils in all years </a:t>
            </a:r>
            <a:r>
              <a:rPr lang="en-GB" sz="1100" dirty="0" smtClean="0">
                <a:solidFill>
                  <a:srgbClr val="FF0000"/>
                </a:solidFill>
                <a:latin typeface="Tahoma" panose="020B0604030504040204" pitchFamily="34" charset="0"/>
                <a:ea typeface="Tahoma" panose="020B0604030504040204" pitchFamily="34" charset="0"/>
                <a:cs typeface="Tahoma" panose="020B0604030504040204" pitchFamily="34" charset="0"/>
              </a:rPr>
              <a:t>(Level 6 Adviser</a:t>
            </a:r>
            <a:r>
              <a:rPr lang="en-GB" sz="1100" dirty="0" smtClean="0">
                <a:latin typeface="Tahoma" panose="020B0604030504040204" pitchFamily="34" charset="0"/>
                <a:ea typeface="Tahoma" panose="020B0604030504040204" pitchFamily="34" charset="0"/>
                <a:cs typeface="Tahoma" panose="020B0604030504040204" pitchFamily="34" charset="0"/>
              </a:rPr>
              <a:t>)</a:t>
            </a:r>
          </a:p>
          <a:p>
            <a:pPr marL="171450" indent="-171450">
              <a:buFont typeface="Arial" panose="020B0604020202020204" pitchFamily="34" charset="0"/>
              <a:buChar char="•"/>
            </a:pPr>
            <a:r>
              <a:rPr lang="en-GB" sz="11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Living Education programme: </a:t>
            </a:r>
            <a:r>
              <a:rPr lang="en-GB" sz="1100" dirty="0" smtClean="0">
                <a:latin typeface="Tahoma" panose="020B0604030504040204" pitchFamily="34" charset="0"/>
                <a:ea typeface="Tahoma" panose="020B0604030504040204" pitchFamily="34" charset="0"/>
                <a:cs typeface="Tahoma" panose="020B0604030504040204" pitchFamily="34" charset="0"/>
              </a:rPr>
              <a:t>Y7 = introduction to careers in their 1</a:t>
            </a:r>
            <a:r>
              <a:rPr lang="en-GB" sz="1100" baseline="30000" dirty="0" smtClean="0">
                <a:latin typeface="Tahoma" panose="020B0604030504040204" pitchFamily="34" charset="0"/>
                <a:ea typeface="Tahoma" panose="020B0604030504040204" pitchFamily="34" charset="0"/>
                <a:cs typeface="Tahoma" panose="020B0604030504040204" pitchFamily="34" charset="0"/>
              </a:rPr>
              <a:t>st</a:t>
            </a:r>
            <a:r>
              <a:rPr lang="en-GB" sz="1100" dirty="0">
                <a:latin typeface="Tahoma" panose="020B0604030504040204" pitchFamily="34" charset="0"/>
                <a:ea typeface="Tahoma" panose="020B0604030504040204" pitchFamily="34" charset="0"/>
                <a:cs typeface="Tahoma" panose="020B0604030504040204" pitchFamily="34" charset="0"/>
              </a:rPr>
              <a:t> </a:t>
            </a:r>
            <a:r>
              <a:rPr lang="en-GB" sz="1100" dirty="0" smtClean="0">
                <a:latin typeface="Tahoma" panose="020B0604030504040204" pitchFamily="34" charset="0"/>
                <a:ea typeface="Tahoma" panose="020B0604030504040204" pitchFamily="34" charset="0"/>
                <a:cs typeface="Tahoma" panose="020B0604030504040204" pitchFamily="34" charset="0"/>
              </a:rPr>
              <a:t>week and Careers unit: Aspirations and stereotypes. Y8 = Careers unit: Identifying </a:t>
            </a:r>
            <a:r>
              <a:rPr lang="en-GB" sz="1100" dirty="0">
                <a:latin typeface="Tahoma" panose="020B0604030504040204" pitchFamily="34" charset="0"/>
                <a:ea typeface="Tahoma" panose="020B0604030504040204" pitchFamily="34" charset="0"/>
                <a:cs typeface="Tahoma" panose="020B0604030504040204" pitchFamily="34" charset="0"/>
              </a:rPr>
              <a:t>strengths </a:t>
            </a:r>
            <a:r>
              <a:rPr lang="en-GB" sz="1100" dirty="0" smtClean="0">
                <a:latin typeface="Tahoma" panose="020B0604030504040204" pitchFamily="34" charset="0"/>
                <a:ea typeface="Tahoma" panose="020B0604030504040204" pitchFamily="34" charset="0"/>
                <a:cs typeface="Tahoma" panose="020B0604030504040204" pitchFamily="34" charset="0"/>
              </a:rPr>
              <a:t>and developing interests. </a:t>
            </a:r>
            <a:r>
              <a:rPr lang="en-GB" sz="1100" dirty="0">
                <a:latin typeface="Tahoma" panose="020B0604030504040204" pitchFamily="34" charset="0"/>
                <a:ea typeface="Tahoma" panose="020B0604030504040204" pitchFamily="34" charset="0"/>
                <a:cs typeface="Tahoma" panose="020B0604030504040204" pitchFamily="34" charset="0"/>
              </a:rPr>
              <a:t>Careers in a changing world</a:t>
            </a:r>
            <a:r>
              <a:rPr lang="en-GB" sz="1100" dirty="0" smtClean="0">
                <a:latin typeface="Tahoma" panose="020B0604030504040204" pitchFamily="34" charset="0"/>
                <a:ea typeface="Tahoma" panose="020B0604030504040204" pitchFamily="34" charset="0"/>
                <a:cs typeface="Tahoma" panose="020B0604030504040204" pitchFamily="34" charset="0"/>
              </a:rPr>
              <a:t>. Y9 = </a:t>
            </a:r>
            <a:r>
              <a:rPr lang="en-GB" sz="1100" dirty="0">
                <a:latin typeface="Tahoma" panose="020B0604030504040204" pitchFamily="34" charset="0"/>
                <a:ea typeface="Tahoma" panose="020B0604030504040204" pitchFamily="34" charset="0"/>
                <a:cs typeface="Tahoma" panose="020B0604030504040204" pitchFamily="34" charset="0"/>
              </a:rPr>
              <a:t>Employability, planning, reflection and </a:t>
            </a:r>
            <a:r>
              <a:rPr lang="en-GB" sz="1100" dirty="0" smtClean="0">
                <a:latin typeface="Tahoma" panose="020B0604030504040204" pitchFamily="34" charset="0"/>
                <a:ea typeface="Tahoma" panose="020B0604030504040204" pitchFamily="34" charset="0"/>
                <a:cs typeface="Tahoma" panose="020B0604030504040204" pitchFamily="34" charset="0"/>
              </a:rPr>
              <a:t>aspiration, and GCSE options. Y10 = </a:t>
            </a:r>
            <a:r>
              <a:rPr lang="en-GB" sz="1100" dirty="0">
                <a:latin typeface="Tahoma" panose="020B0604030504040204" pitchFamily="34" charset="0"/>
                <a:ea typeface="Tahoma" panose="020B0604030504040204" pitchFamily="34" charset="0"/>
                <a:cs typeface="Tahoma" panose="020B0604030504040204" pitchFamily="34" charset="0"/>
              </a:rPr>
              <a:t>Employability, planning, reflection and </a:t>
            </a:r>
            <a:r>
              <a:rPr lang="en-GB" sz="1100" dirty="0" smtClean="0">
                <a:latin typeface="Tahoma" panose="020B0604030504040204" pitchFamily="34" charset="0"/>
                <a:ea typeface="Tahoma" panose="020B0604030504040204" pitchFamily="34" charset="0"/>
                <a:cs typeface="Tahoma" panose="020B0604030504040204" pitchFamily="34" charset="0"/>
              </a:rPr>
              <a:t>aspiration, writing </a:t>
            </a:r>
            <a:r>
              <a:rPr lang="en-GB" sz="1100" dirty="0">
                <a:latin typeface="Tahoma" panose="020B0604030504040204" pitchFamily="34" charset="0"/>
                <a:ea typeface="Tahoma" panose="020B0604030504040204" pitchFamily="34" charset="0"/>
                <a:cs typeface="Tahoma" panose="020B0604030504040204" pitchFamily="34" charset="0"/>
              </a:rPr>
              <a:t>Personal </a:t>
            </a:r>
            <a:r>
              <a:rPr lang="en-GB" sz="1100" dirty="0" smtClean="0">
                <a:latin typeface="Tahoma" panose="020B0604030504040204" pitchFamily="34" charset="0"/>
                <a:ea typeface="Tahoma" panose="020B0604030504040204" pitchFamily="34" charset="0"/>
                <a:cs typeface="Tahoma" panose="020B0604030504040204" pitchFamily="34" charset="0"/>
              </a:rPr>
              <a:t>Statements, preparation </a:t>
            </a:r>
            <a:r>
              <a:rPr lang="en-GB" sz="1100" dirty="0">
                <a:latin typeface="Tahoma" panose="020B0604030504040204" pitchFamily="34" charset="0"/>
                <a:ea typeface="Tahoma" panose="020B0604030504040204" pitchFamily="34" charset="0"/>
                <a:cs typeface="Tahoma" panose="020B0604030504040204" pitchFamily="34" charset="0"/>
              </a:rPr>
              <a:t>for </a:t>
            </a:r>
            <a:r>
              <a:rPr lang="en-GB" sz="1100" dirty="0" smtClean="0">
                <a:latin typeface="Tahoma" panose="020B0604030504040204" pitchFamily="34" charset="0"/>
                <a:ea typeface="Tahoma" panose="020B0604030504040204" pitchFamily="34" charset="0"/>
                <a:cs typeface="Tahoma" panose="020B0604030504040204" pitchFamily="34" charset="0"/>
              </a:rPr>
              <a:t>college sampling day, rights </a:t>
            </a:r>
            <a:r>
              <a:rPr lang="en-GB" sz="1100" dirty="0">
                <a:latin typeface="Tahoma" panose="020B0604030504040204" pitchFamily="34" charset="0"/>
                <a:ea typeface="Tahoma" panose="020B0604030504040204" pitchFamily="34" charset="0"/>
                <a:cs typeface="Tahoma" panose="020B0604030504040204" pitchFamily="34" charset="0"/>
              </a:rPr>
              <a:t>and </a:t>
            </a:r>
            <a:r>
              <a:rPr lang="en-GB" sz="1100" dirty="0" smtClean="0">
                <a:latin typeface="Tahoma" panose="020B0604030504040204" pitchFamily="34" charset="0"/>
                <a:ea typeface="Tahoma" panose="020B0604030504040204" pitchFamily="34" charset="0"/>
                <a:cs typeface="Tahoma" panose="020B0604030504040204" pitchFamily="34" charset="0"/>
              </a:rPr>
              <a:t>responsibilities, health </a:t>
            </a:r>
            <a:r>
              <a:rPr lang="en-GB" sz="1100" dirty="0">
                <a:latin typeface="Tahoma" panose="020B0604030504040204" pitchFamily="34" charset="0"/>
                <a:ea typeface="Tahoma" panose="020B0604030504040204" pitchFamily="34" charset="0"/>
                <a:cs typeface="Tahoma" panose="020B0604030504040204" pitchFamily="34" charset="0"/>
              </a:rPr>
              <a:t>and safety at </a:t>
            </a:r>
            <a:r>
              <a:rPr lang="en-GB" sz="1100" dirty="0" smtClean="0">
                <a:latin typeface="Tahoma" panose="020B0604030504040204" pitchFamily="34" charset="0"/>
                <a:ea typeface="Tahoma" panose="020B0604030504040204" pitchFamily="34" charset="0"/>
                <a:cs typeface="Tahoma" panose="020B0604030504040204" pitchFamily="34" charset="0"/>
              </a:rPr>
              <a:t>work, online </a:t>
            </a:r>
            <a:r>
              <a:rPr lang="en-GB" sz="1100" dirty="0">
                <a:latin typeface="Tahoma" panose="020B0604030504040204" pitchFamily="34" charset="0"/>
                <a:ea typeface="Tahoma" panose="020B0604030504040204" pitchFamily="34" charset="0"/>
                <a:cs typeface="Tahoma" panose="020B0604030504040204" pitchFamily="34" charset="0"/>
              </a:rPr>
              <a:t>reputation, being ready for work</a:t>
            </a:r>
            <a:r>
              <a:rPr lang="en-GB" sz="1100" dirty="0" smtClean="0">
                <a:latin typeface="Tahoma" panose="020B0604030504040204" pitchFamily="34" charset="0"/>
                <a:ea typeface="Tahoma" panose="020B0604030504040204" pitchFamily="34" charset="0"/>
                <a:cs typeface="Tahoma" panose="020B0604030504040204" pitchFamily="34" charset="0"/>
              </a:rPr>
              <a:t>. Y11 = College </a:t>
            </a:r>
            <a:r>
              <a:rPr lang="en-GB" sz="1100" dirty="0">
                <a:latin typeface="Tahoma" panose="020B0604030504040204" pitchFamily="34" charset="0"/>
                <a:ea typeface="Tahoma" panose="020B0604030504040204" pitchFamily="34" charset="0"/>
                <a:cs typeface="Tahoma" panose="020B0604030504040204" pitchFamily="34" charset="0"/>
              </a:rPr>
              <a:t>application processes and </a:t>
            </a:r>
            <a:r>
              <a:rPr lang="en-GB" sz="1100" dirty="0" smtClean="0">
                <a:latin typeface="Tahoma" panose="020B0604030504040204" pitchFamily="34" charset="0"/>
                <a:ea typeface="Tahoma" panose="020B0604030504040204" pitchFamily="34" charset="0"/>
                <a:cs typeface="Tahoma" panose="020B0604030504040204" pitchFamily="34" charset="0"/>
              </a:rPr>
              <a:t>post-16 plan, </a:t>
            </a:r>
            <a:r>
              <a:rPr lang="en-GB" sz="1100" dirty="0">
                <a:latin typeface="Tahoma" panose="020B0604030504040204" pitchFamily="34" charset="0"/>
                <a:ea typeface="Tahoma" panose="020B0604030504040204" pitchFamily="34" charset="0"/>
                <a:cs typeface="Tahoma" panose="020B0604030504040204" pitchFamily="34" charset="0"/>
              </a:rPr>
              <a:t>career identity, part-time work, employability. </a:t>
            </a:r>
            <a:r>
              <a:rPr lang="en-GB" sz="1100" dirty="0" smtClean="0">
                <a:latin typeface="Tahoma" panose="020B0604030504040204" pitchFamily="34" charset="0"/>
                <a:ea typeface="Tahoma" panose="020B0604030504040204" pitchFamily="34" charset="0"/>
                <a:cs typeface="Tahoma" panose="020B0604030504040204" pitchFamily="34" charset="0"/>
              </a:rPr>
              <a:t>All years – use of Unifrog careers platform. </a:t>
            </a:r>
          </a:p>
          <a:p>
            <a:pPr marL="171450" indent="-171450">
              <a:buFont typeface="Arial" panose="020B0604020202020204" pitchFamily="34" charset="0"/>
              <a:buChar char="•"/>
            </a:pPr>
            <a:r>
              <a:rPr lang="en-GB" sz="11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Weekly careers lessons </a:t>
            </a:r>
            <a:r>
              <a:rPr lang="en-GB" sz="1100" dirty="0" smtClean="0">
                <a:latin typeface="Tahoma" panose="020B0604030504040204" pitchFamily="34" charset="0"/>
                <a:ea typeface="Tahoma" panose="020B0604030504040204" pitchFamily="34" charset="0"/>
                <a:cs typeface="Tahoma" panose="020B0604030504040204" pitchFamily="34" charset="0"/>
              </a:rPr>
              <a:t>Y10 carousel / majority delivered by colleges, providers / employers</a:t>
            </a:r>
          </a:p>
          <a:p>
            <a:pPr marL="171450" indent="-171450">
              <a:buFont typeface="Arial" panose="020B0604020202020204" pitchFamily="34" charset="0"/>
              <a:buChar char="•"/>
            </a:pPr>
            <a:r>
              <a:rPr lang="en-GB" sz="11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Y9 Curriculum Enrichment programme</a:t>
            </a:r>
            <a:r>
              <a:rPr lang="en-GB" sz="1100" dirty="0" smtClean="0">
                <a:latin typeface="Tahoma" panose="020B0604030504040204" pitchFamily="34" charset="0"/>
                <a:ea typeface="Tahoma" panose="020B0604030504040204" pitchFamily="34" charset="0"/>
                <a:cs typeface="Tahoma" panose="020B0604030504040204" pitchFamily="34" charset="0"/>
              </a:rPr>
              <a:t>: Use of Unifrog – understanding interests and widening career knowledge, Labour Market Information, </a:t>
            </a:r>
            <a:r>
              <a:rPr lang="en-GB" sz="1100" dirty="0" err="1" smtClean="0">
                <a:latin typeface="Tahoma" panose="020B0604030504040204" pitchFamily="34" charset="0"/>
                <a:ea typeface="Tahoma" panose="020B0604030504040204" pitchFamily="34" charset="0"/>
                <a:cs typeface="Tahoma" panose="020B0604030504040204" pitchFamily="34" charset="0"/>
              </a:rPr>
              <a:t>Cuerden</a:t>
            </a:r>
            <a:r>
              <a:rPr lang="en-GB" sz="1100" dirty="0" smtClean="0">
                <a:latin typeface="Tahoma" panose="020B0604030504040204" pitchFamily="34" charset="0"/>
                <a:ea typeface="Tahoma" panose="020B0604030504040204" pitchFamily="34" charset="0"/>
                <a:cs typeface="Tahoma" panose="020B0604030504040204" pitchFamily="34" charset="0"/>
              </a:rPr>
              <a:t> Park, Chorley in Bloom, Highgrove House (</a:t>
            </a:r>
            <a:r>
              <a:rPr lang="en-GB" sz="1100"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DofE</a:t>
            </a:r>
            <a:r>
              <a:rPr lang="en-GB" sz="1100" dirty="0" smtClean="0">
                <a:solidFill>
                  <a:srgbClr val="FF0000"/>
                </a:solidFill>
                <a:latin typeface="Tahoma" panose="020B0604030504040204" pitchFamily="34" charset="0"/>
                <a:ea typeface="Tahoma" panose="020B0604030504040204" pitchFamily="34" charset="0"/>
                <a:cs typeface="Tahoma" panose="020B0604030504040204" pitchFamily="34" charset="0"/>
              </a:rPr>
              <a:t> – cultural capital </a:t>
            </a:r>
            <a:r>
              <a:rPr lang="en-GB" sz="1100" dirty="0" smtClean="0">
                <a:latin typeface="Tahoma" panose="020B0604030504040204" pitchFamily="34" charset="0"/>
                <a:ea typeface="Tahoma" panose="020B0604030504040204" pitchFamily="34" charset="0"/>
                <a:cs typeface="Tahoma" panose="020B0604030504040204" pitchFamily="34" charset="0"/>
              </a:rPr>
              <a:t>– preparation for next stage)</a:t>
            </a:r>
          </a:p>
          <a:p>
            <a:pPr marL="171450" indent="-171450">
              <a:buFont typeface="Arial" panose="020B0604020202020204" pitchFamily="34" charset="0"/>
              <a:buChar char="•"/>
            </a:pPr>
            <a:r>
              <a:rPr lang="en-GB" sz="11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Encounters with employers</a:t>
            </a:r>
            <a:r>
              <a:rPr lang="en-GB" sz="1100" dirty="0" smtClean="0">
                <a:latin typeface="Tahoma" panose="020B0604030504040204" pitchFamily="34" charset="0"/>
                <a:ea typeface="Tahoma" panose="020B0604030504040204" pitchFamily="34" charset="0"/>
                <a:cs typeface="Tahoma" panose="020B0604030504040204" pitchFamily="34" charset="0"/>
              </a:rPr>
              <a:t>: Y9 Enrichment programme (visits and talk – surgery) / Y10 Workplace experience – 4-5 encounters / Y11 Careers Fair (pilot, army, police, social worker, medical professionals, judge </a:t>
            </a:r>
            <a:r>
              <a:rPr lang="en-GB" sz="1100" dirty="0" err="1" smtClean="0">
                <a:latin typeface="Tahoma" panose="020B0604030504040204" pitchFamily="34" charset="0"/>
                <a:ea typeface="Tahoma" panose="020B0604030504040204" pitchFamily="34" charset="0"/>
                <a:cs typeface="Tahoma" panose="020B0604030504040204" pitchFamily="34" charset="0"/>
              </a:rPr>
              <a:t>etc</a:t>
            </a:r>
            <a:r>
              <a:rPr lang="en-GB" sz="1100" dirty="0" smtClean="0">
                <a:latin typeface="Tahoma" panose="020B0604030504040204" pitchFamily="34" charset="0"/>
                <a:ea typeface="Tahoma" panose="020B0604030504040204" pitchFamily="34" charset="0"/>
                <a:cs typeface="Tahoma" panose="020B0604030504040204" pitchFamily="34" charset="0"/>
              </a:rPr>
              <a:t>) / Specific employer talks (surgeon, personal trainer, businessman, </a:t>
            </a:r>
            <a:r>
              <a:rPr lang="en-GB" sz="1100" dirty="0">
                <a:latin typeface="Tahoma" panose="020B0604030504040204" pitchFamily="34" charset="0"/>
                <a:ea typeface="Tahoma" panose="020B0604030504040204" pitchFamily="34" charset="0"/>
                <a:cs typeface="Tahoma" panose="020B0604030504040204" pitchFamily="34" charset="0"/>
              </a:rPr>
              <a:t>c</a:t>
            </a:r>
            <a:r>
              <a:rPr lang="en-GB" sz="1100" dirty="0" smtClean="0">
                <a:latin typeface="Tahoma" panose="020B0604030504040204" pitchFamily="34" charset="0"/>
                <a:ea typeface="Tahoma" panose="020B0604030504040204" pitchFamily="34" charset="0"/>
                <a:cs typeface="Tahoma" panose="020B0604030504040204" pitchFamily="34" charset="0"/>
              </a:rPr>
              <a:t>hemical engineer, BAE, NHS, sports professional)</a:t>
            </a:r>
          </a:p>
          <a:p>
            <a:pPr marL="171450" indent="-171450">
              <a:buFont typeface="Arial" panose="020B0604020202020204" pitchFamily="34" charset="0"/>
              <a:buChar char="•"/>
            </a:pPr>
            <a:r>
              <a:rPr lang="en-GB" sz="11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Christian Value Enrichment days: </a:t>
            </a:r>
            <a:r>
              <a:rPr lang="en-GB" sz="1100" dirty="0" smtClean="0">
                <a:latin typeface="Tahoma" panose="020B0604030504040204" pitchFamily="34" charset="0"/>
                <a:ea typeface="Tahoma" panose="020B0604030504040204" pitchFamily="34" charset="0"/>
                <a:cs typeface="Tahoma" panose="020B0604030504040204" pitchFamily="34" charset="0"/>
              </a:rPr>
              <a:t>Y10 College Sampling – Runshaw and Myerscough College (further and higher education) / Y10 Workplace experience days with a range of 30 employers</a:t>
            </a:r>
          </a:p>
        </p:txBody>
      </p:sp>
      <p:sp>
        <p:nvSpPr>
          <p:cNvPr id="26" name="TextBox 25">
            <a:extLst>
              <a:ext uri="{FF2B5EF4-FFF2-40B4-BE49-F238E27FC236}">
                <a16:creationId xmlns="" xmlns:a16="http://schemas.microsoft.com/office/drawing/2014/main" id="{BDC2BD3A-BCA7-4C69-ADED-D76BF2964766}"/>
              </a:ext>
            </a:extLst>
          </p:cNvPr>
          <p:cNvSpPr txBox="1"/>
          <p:nvPr/>
        </p:nvSpPr>
        <p:spPr>
          <a:xfrm>
            <a:off x="105100" y="5894236"/>
            <a:ext cx="6651522" cy="2800767"/>
          </a:xfrm>
          <a:prstGeom prst="rect">
            <a:avLst/>
          </a:prstGeom>
          <a:noFill/>
          <a:ln w="12700">
            <a:solidFill>
              <a:srgbClr val="8A0D43"/>
            </a:solidFill>
          </a:ln>
        </p:spPr>
        <p:txBody>
          <a:bodyPr wrap="square" rtlCol="0">
            <a:spAutoFit/>
          </a:bodyPr>
          <a:lstStyle/>
          <a:p>
            <a:r>
              <a:rPr lang="en-GB" sz="1100" b="1" dirty="0" smtClean="0">
                <a:latin typeface="Tahoma" panose="020B0604030504040204" pitchFamily="34" charset="0"/>
                <a:ea typeface="Tahoma" panose="020B0604030504040204" pitchFamily="34" charset="0"/>
                <a:cs typeface="Tahoma" panose="020B0604030504040204" pitchFamily="34" charset="0"/>
              </a:rPr>
              <a:t>To support the readiness for the next phase of education, training or employment</a:t>
            </a:r>
          </a:p>
          <a:p>
            <a:pPr marL="171450" indent="-171450">
              <a:buFont typeface="Arial" panose="020B0604020202020204" pitchFamily="34" charset="0"/>
              <a:buChar char="•"/>
            </a:pPr>
            <a:r>
              <a:rPr lang="en-GB" sz="1100" b="1" dirty="0">
                <a:solidFill>
                  <a:srgbClr val="FF0000"/>
                </a:solidFill>
                <a:latin typeface="Tahoma" panose="020B0604030504040204" pitchFamily="34" charset="0"/>
                <a:ea typeface="Tahoma" panose="020B0604030504040204" pitchFamily="34" charset="0"/>
                <a:cs typeface="Tahoma" panose="020B0604030504040204" pitchFamily="34" charset="0"/>
              </a:rPr>
              <a:t>Careers </a:t>
            </a:r>
            <a:r>
              <a:rPr lang="en-GB" sz="11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adviser </a:t>
            </a:r>
            <a:r>
              <a:rPr lang="en-GB" sz="1100" dirty="0" smtClean="0">
                <a:latin typeface="Tahoma" panose="020B0604030504040204" pitchFamily="34" charset="0"/>
                <a:ea typeface="Tahoma" panose="020B0604030504040204" pitchFamily="34" charset="0"/>
                <a:cs typeface="Tahoma" panose="020B0604030504040204" pitchFamily="34" charset="0"/>
              </a:rPr>
              <a:t>– </a:t>
            </a:r>
            <a:r>
              <a:rPr lang="en-GB" sz="1100" dirty="0">
                <a:latin typeface="Tahoma" panose="020B0604030504040204" pitchFamily="34" charset="0"/>
                <a:ea typeface="Tahoma" panose="020B0604030504040204" pitchFamily="34" charset="0"/>
                <a:cs typeface="Tahoma" panose="020B0604030504040204" pitchFamily="34" charset="0"/>
              </a:rPr>
              <a:t>All pupils will have an interview by the end of </a:t>
            </a:r>
            <a:r>
              <a:rPr lang="en-GB" sz="1100" dirty="0" smtClean="0">
                <a:latin typeface="Tahoma" panose="020B0604030504040204" pitchFamily="34" charset="0"/>
                <a:ea typeface="Tahoma" panose="020B0604030504040204" pitchFamily="34" charset="0"/>
                <a:cs typeface="Tahoma" panose="020B0604030504040204" pitchFamily="34" charset="0"/>
              </a:rPr>
              <a:t>Y11. Y9 option drop-in lunchtime sessions. Individual interviews on request</a:t>
            </a:r>
            <a:r>
              <a:rPr lang="en-GB" sz="1100" dirty="0">
                <a:latin typeface="Tahoma" panose="020B0604030504040204" pitchFamily="34" charset="0"/>
                <a:ea typeface="Tahoma" panose="020B0604030504040204" pitchFamily="34" charset="0"/>
                <a:cs typeface="Tahoma" panose="020B0604030504040204" pitchFamily="34" charset="0"/>
              </a:rPr>
              <a:t> </a:t>
            </a:r>
            <a:r>
              <a:rPr lang="en-GB" sz="1100" dirty="0" smtClean="0">
                <a:latin typeface="Tahoma" panose="020B0604030504040204" pitchFamily="34" charset="0"/>
                <a:ea typeface="Tahoma" panose="020B0604030504040204" pitchFamily="34" charset="0"/>
                <a:cs typeface="Tahoma" panose="020B0604030504040204" pitchFamily="34" charset="0"/>
              </a:rPr>
              <a:t>/ Referrals </a:t>
            </a:r>
            <a:r>
              <a:rPr lang="en-GB" sz="1100" dirty="0">
                <a:latin typeface="Tahoma" panose="020B0604030504040204" pitchFamily="34" charset="0"/>
                <a:ea typeface="Tahoma" panose="020B0604030504040204" pitchFamily="34" charset="0"/>
                <a:cs typeface="Tahoma" panose="020B0604030504040204" pitchFamily="34" charset="0"/>
              </a:rPr>
              <a:t>from SENCO, </a:t>
            </a:r>
            <a:r>
              <a:rPr lang="en-GB" sz="1100" dirty="0" smtClean="0">
                <a:latin typeface="Tahoma" panose="020B0604030504040204" pitchFamily="34" charset="0"/>
                <a:ea typeface="Tahoma" panose="020B0604030504040204" pitchFamily="34" charset="0"/>
                <a:cs typeface="Tahoma" panose="020B0604030504040204" pitchFamily="34" charset="0"/>
              </a:rPr>
              <a:t>PM and tutors.</a:t>
            </a:r>
            <a:endParaRPr lang="en-GB" sz="11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b="1" dirty="0">
                <a:solidFill>
                  <a:srgbClr val="FF0000"/>
                </a:solidFill>
                <a:latin typeface="Tahoma" panose="020B0604030504040204" pitchFamily="34" charset="0"/>
                <a:ea typeface="Tahoma" panose="020B0604030504040204" pitchFamily="34" charset="0"/>
                <a:cs typeface="Tahoma" panose="020B0604030504040204" pitchFamily="34" charset="0"/>
              </a:rPr>
              <a:t>Alternative Provision </a:t>
            </a:r>
            <a:r>
              <a:rPr lang="en-GB" sz="11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GB" sz="1100" dirty="0" smtClean="0">
                <a:latin typeface="Tahoma" panose="020B0604030504040204" pitchFamily="34" charset="0"/>
                <a:ea typeface="Tahoma" panose="020B0604030504040204" pitchFamily="34" charset="0"/>
                <a:cs typeface="Tahoma" panose="020B0604030504040204" pitchFamily="34" charset="0"/>
              </a:rPr>
              <a:t>Preston College</a:t>
            </a:r>
            <a:endParaRPr lang="en-GB" sz="11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Ebacc</a:t>
            </a:r>
            <a:r>
              <a:rPr lang="en-GB" sz="11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GB" sz="1100" dirty="0" smtClean="0">
                <a:latin typeface="Tahoma" panose="020B0604030504040204" pitchFamily="34" charset="0"/>
                <a:ea typeface="Tahoma" panose="020B0604030504040204" pitchFamily="34" charset="0"/>
                <a:cs typeface="Tahoma" panose="020B0604030504040204" pitchFamily="34" charset="0"/>
              </a:rPr>
              <a:t>uptake</a:t>
            </a:r>
          </a:p>
          <a:p>
            <a:pPr marL="171450" indent="-171450">
              <a:buFont typeface="Arial" panose="020B0604020202020204" pitchFamily="34" charset="0"/>
              <a:buChar char="•"/>
            </a:pPr>
            <a:r>
              <a:rPr lang="en-GB" sz="11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Careers across the curriculum</a:t>
            </a:r>
            <a:r>
              <a:rPr lang="en-GB" sz="1100" dirty="0" smtClean="0">
                <a:latin typeface="Tahoma" panose="020B0604030504040204" pitchFamily="34" charset="0"/>
                <a:ea typeface="Tahoma" panose="020B0604030504040204" pitchFamily="34" charset="0"/>
                <a:cs typeface="Tahoma" panose="020B0604030504040204" pitchFamily="34" charset="0"/>
              </a:rPr>
              <a:t>: department work, displays, career of the week / see next pages</a:t>
            </a:r>
          </a:p>
          <a:p>
            <a:pPr marL="171450" indent="-171450">
              <a:buFont typeface="Arial" panose="020B0604020202020204" pitchFamily="34" charset="0"/>
              <a:buChar char="•"/>
            </a:pPr>
            <a:r>
              <a:rPr lang="en-GB" sz="11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College Sampling Day and Y10 Career lessons</a:t>
            </a:r>
            <a:r>
              <a:rPr lang="en-GB" sz="11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GB" sz="1100" dirty="0" smtClean="0">
                <a:latin typeface="Tahoma" panose="020B0604030504040204" pitchFamily="34" charset="0"/>
                <a:ea typeface="Tahoma" panose="020B0604030504040204" pitchFamily="34" charset="0"/>
                <a:cs typeface="Tahoma" panose="020B0604030504040204" pitchFamily="34" charset="0"/>
              </a:rPr>
              <a:t>– A-Level and vocational subject taster sessions</a:t>
            </a:r>
            <a:endParaRPr lang="en-GB" sz="11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b="1" dirty="0">
                <a:solidFill>
                  <a:srgbClr val="FF0000"/>
                </a:solidFill>
                <a:latin typeface="Tahoma" panose="020B0604030504040204" pitchFamily="34" charset="0"/>
                <a:ea typeface="Tahoma" panose="020B0604030504040204" pitchFamily="34" charset="0"/>
                <a:cs typeface="Tahoma" panose="020B0604030504040204" pitchFamily="34" charset="0"/>
              </a:rPr>
              <a:t>Assemblies</a:t>
            </a:r>
            <a:r>
              <a:rPr lang="en-GB" sz="1100" dirty="0">
                <a:latin typeface="Tahoma" panose="020B0604030504040204" pitchFamily="34" charset="0"/>
                <a:ea typeface="Tahoma" panose="020B0604030504040204" pitchFamily="34" charset="0"/>
                <a:cs typeface="Tahoma" panose="020B0604030504040204" pitchFamily="34" charset="0"/>
              </a:rPr>
              <a:t> with local </a:t>
            </a:r>
            <a:r>
              <a:rPr lang="en-GB" sz="1100" dirty="0" smtClean="0">
                <a:latin typeface="Tahoma" panose="020B0604030504040204" pitchFamily="34" charset="0"/>
                <a:ea typeface="Tahoma" panose="020B0604030504040204" pitchFamily="34" charset="0"/>
                <a:cs typeface="Tahoma" panose="020B0604030504040204" pitchFamily="34" charset="0"/>
              </a:rPr>
              <a:t>colleges</a:t>
            </a:r>
          </a:p>
          <a:p>
            <a:pPr marL="171450" indent="-171450">
              <a:buFont typeface="Arial" panose="020B0604020202020204" pitchFamily="34" charset="0"/>
              <a:buChar char="•"/>
            </a:pPr>
            <a:r>
              <a:rPr lang="en-GB" sz="11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Living Education and Y10 Career lessons </a:t>
            </a:r>
            <a:r>
              <a:rPr lang="en-GB" sz="1100" dirty="0" smtClean="0">
                <a:latin typeface="Tahoma" panose="020B0604030504040204" pitchFamily="34" charset="0"/>
                <a:ea typeface="Tahoma" panose="020B0604030504040204" pitchFamily="34" charset="0"/>
                <a:cs typeface="Tahoma" panose="020B0604030504040204" pitchFamily="34" charset="0"/>
              </a:rPr>
              <a:t>– breadth of information that includes </a:t>
            </a:r>
            <a:r>
              <a:rPr lang="en-GB" sz="1100" b="1" dirty="0" smtClean="0">
                <a:latin typeface="Tahoma" panose="020B0604030504040204" pitchFamily="34" charset="0"/>
                <a:ea typeface="Tahoma" panose="020B0604030504040204" pitchFamily="34" charset="0"/>
                <a:cs typeface="Tahoma" panose="020B0604030504040204" pitchFamily="34" charset="0"/>
              </a:rPr>
              <a:t>vocational, T-Levels and apprenticeships</a:t>
            </a:r>
          </a:p>
          <a:p>
            <a:pPr marL="171450" indent="-171450">
              <a:buFont typeface="Arial" panose="020B0604020202020204" pitchFamily="34" charset="0"/>
              <a:buChar char="•"/>
            </a:pPr>
            <a:r>
              <a:rPr lang="en-GB" sz="11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Career focused Christian Value Enrichment days</a:t>
            </a:r>
            <a:r>
              <a:rPr lang="en-GB" sz="1100" b="1" dirty="0" smtClean="0">
                <a:latin typeface="Tahoma" panose="020B0604030504040204" pitchFamily="34" charset="0"/>
                <a:ea typeface="Tahoma" panose="020B0604030504040204" pitchFamily="34" charset="0"/>
                <a:cs typeface="Tahoma" panose="020B0604030504040204" pitchFamily="34" charset="0"/>
              </a:rPr>
              <a:t> – </a:t>
            </a:r>
            <a:r>
              <a:rPr lang="en-GB" sz="1100" dirty="0" smtClean="0">
                <a:latin typeface="Tahoma" panose="020B0604030504040204" pitchFamily="34" charset="0"/>
                <a:ea typeface="Tahoma" panose="020B0604030504040204" pitchFamily="34" charset="0"/>
                <a:cs typeface="Tahoma" panose="020B0604030504040204" pitchFamily="34" charset="0"/>
              </a:rPr>
              <a:t>employer encounters and career talks</a:t>
            </a:r>
          </a:p>
          <a:p>
            <a:pPr marL="171450" indent="-171450">
              <a:buFont typeface="Arial" panose="020B0604020202020204" pitchFamily="34" charset="0"/>
              <a:buChar char="•"/>
            </a:pPr>
            <a:r>
              <a:rPr lang="en-GB" sz="11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Y11 </a:t>
            </a:r>
            <a:r>
              <a:rPr lang="en-GB" sz="1100" b="1" dirty="0">
                <a:solidFill>
                  <a:srgbClr val="FF0000"/>
                </a:solidFill>
                <a:latin typeface="Tahoma" panose="020B0604030504040204" pitchFamily="34" charset="0"/>
                <a:ea typeface="Tahoma" panose="020B0604030504040204" pitchFamily="34" charset="0"/>
                <a:cs typeface="Tahoma" panose="020B0604030504040204" pitchFamily="34" charset="0"/>
              </a:rPr>
              <a:t>Careers Fair </a:t>
            </a:r>
            <a:r>
              <a:rPr lang="en-GB" sz="1100" dirty="0">
                <a:latin typeface="Tahoma" panose="020B0604030504040204" pitchFamily="34" charset="0"/>
                <a:ea typeface="Tahoma" panose="020B0604030504040204" pitchFamily="34" charset="0"/>
                <a:cs typeface="Tahoma" panose="020B0604030504040204" pitchFamily="34" charset="0"/>
              </a:rPr>
              <a:t>– more than 25 providers / colleges / apprenticeships / </a:t>
            </a:r>
            <a:r>
              <a:rPr lang="en-GB" sz="1100" dirty="0" smtClean="0">
                <a:latin typeface="Tahoma" panose="020B0604030504040204" pitchFamily="34" charset="0"/>
                <a:ea typeface="Tahoma" panose="020B0604030504040204" pitchFamily="34" charset="0"/>
                <a:cs typeface="Tahoma" panose="020B0604030504040204" pitchFamily="34" charset="0"/>
              </a:rPr>
              <a:t>employers</a:t>
            </a:r>
            <a:endParaRPr lang="en-GB" sz="1100" b="1" dirty="0" smtClean="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Covid</a:t>
            </a:r>
            <a:r>
              <a:rPr lang="en-GB" sz="11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response: Y11 information provided during lockdown </a:t>
            </a:r>
            <a:r>
              <a:rPr lang="en-GB" sz="1100" dirty="0" smtClean="0">
                <a:latin typeface="Tahoma" panose="020B0604030504040204" pitchFamily="34" charset="0"/>
                <a:ea typeface="Tahoma" panose="020B0604030504040204" pitchFamily="34" charset="0"/>
                <a:cs typeface="Tahoma" panose="020B0604030504040204" pitchFamily="34" charset="0"/>
              </a:rPr>
              <a:t>– </a:t>
            </a:r>
            <a:r>
              <a:rPr lang="en-GB" sz="1100" dirty="0" err="1" smtClean="0">
                <a:latin typeface="Tahoma" panose="020B0604030504040204" pitchFamily="34" charset="0"/>
                <a:ea typeface="Tahoma" panose="020B0604030504040204" pitchFamily="34" charset="0"/>
                <a:cs typeface="Tahoma" panose="020B0604030504040204" pitchFamily="34" charset="0"/>
              </a:rPr>
              <a:t>ppt</a:t>
            </a:r>
            <a:r>
              <a:rPr lang="en-GB" sz="1100" dirty="0" smtClean="0">
                <a:latin typeface="Tahoma" panose="020B0604030504040204" pitchFamily="34" charset="0"/>
                <a:ea typeface="Tahoma" panose="020B0604030504040204" pitchFamily="34" charset="0"/>
                <a:cs typeface="Tahoma" panose="020B0604030504040204" pitchFamily="34" charset="0"/>
              </a:rPr>
              <a:t> made, links to college, bridging work for colleges, Careers Adviser rang all pupils to check destinations</a:t>
            </a:r>
          </a:p>
          <a:p>
            <a:pPr marL="171450" indent="-171450">
              <a:buFont typeface="Arial" panose="020B0604020202020204" pitchFamily="34" charset="0"/>
              <a:buChar char="•"/>
            </a:pPr>
            <a:r>
              <a:rPr lang="en-GB" sz="11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Covid</a:t>
            </a:r>
            <a:r>
              <a:rPr lang="en-GB" sz="11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response: Y11 last week in school</a:t>
            </a:r>
            <a:r>
              <a:rPr lang="en-GB" sz="1100" dirty="0" smtClean="0">
                <a:latin typeface="Tahoma" panose="020B0604030504040204" pitchFamily="34" charset="0"/>
                <a:ea typeface="Tahoma" panose="020B0604030504040204" pitchFamily="34" charset="0"/>
                <a:cs typeface="Tahoma" panose="020B0604030504040204" pitchFamily="34" charset="0"/>
              </a:rPr>
              <a:t>: college lessons on sociology, criminology, psychology, sociology, Sports, classics, plus info on online safety, interview techniques, wellbeing, finance</a:t>
            </a:r>
          </a:p>
        </p:txBody>
      </p:sp>
      <p:sp>
        <p:nvSpPr>
          <p:cNvPr id="28" name="TextBox 27">
            <a:extLst>
              <a:ext uri="{FF2B5EF4-FFF2-40B4-BE49-F238E27FC236}">
                <a16:creationId xmlns="" xmlns:a16="http://schemas.microsoft.com/office/drawing/2014/main" id="{E1CC72D7-A414-4323-8760-4F2D42AA916D}"/>
              </a:ext>
            </a:extLst>
          </p:cNvPr>
          <p:cNvSpPr txBox="1"/>
          <p:nvPr/>
        </p:nvSpPr>
        <p:spPr>
          <a:xfrm>
            <a:off x="103237" y="8714177"/>
            <a:ext cx="6651522" cy="769441"/>
          </a:xfrm>
          <a:prstGeom prst="rect">
            <a:avLst/>
          </a:prstGeom>
          <a:noFill/>
          <a:ln w="12700">
            <a:solidFill>
              <a:srgbClr val="8A0D43"/>
            </a:solidFill>
          </a:ln>
        </p:spPr>
        <p:txBody>
          <a:bodyPr wrap="square" rtlCol="0">
            <a:spAutoFit/>
          </a:bodyPr>
          <a:lstStyle/>
          <a:p>
            <a:r>
              <a:rPr lang="en-GB" sz="1100" b="1" dirty="0" smtClean="0">
                <a:latin typeface="Tahoma" panose="020B0604030504040204" pitchFamily="34" charset="0"/>
                <a:ea typeface="Tahoma" panose="020B0604030504040204" pitchFamily="34" charset="0"/>
                <a:cs typeface="Tahoma" panose="020B0604030504040204" pitchFamily="34" charset="0"/>
              </a:rPr>
              <a:t>Provision of Gatsby Benchmarks: Future actions:</a:t>
            </a:r>
            <a:endParaRPr lang="en-GB" sz="1100" dirty="0" smtClean="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3</a:t>
            </a:r>
            <a:r>
              <a:rPr lang="en-GB" sz="1100" baseline="30000" dirty="0" smtClean="0">
                <a:latin typeface="Tahoma" panose="020B0604030504040204" pitchFamily="34" charset="0"/>
                <a:ea typeface="Tahoma" panose="020B0604030504040204" pitchFamily="34" charset="0"/>
                <a:cs typeface="Tahoma" panose="020B0604030504040204" pitchFamily="34" charset="0"/>
              </a:rPr>
              <a:t>rd</a:t>
            </a:r>
            <a:r>
              <a:rPr lang="en-GB" sz="1100" dirty="0" smtClean="0">
                <a:latin typeface="Tahoma" panose="020B0604030504040204" pitchFamily="34" charset="0"/>
                <a:ea typeface="Tahoma" panose="020B0604030504040204" pitchFamily="34" charset="0"/>
                <a:cs typeface="Tahoma" panose="020B0604030504040204" pitchFamily="34" charset="0"/>
              </a:rPr>
              <a:t> year destination data</a:t>
            </a: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Explore opportunity for Y10 work experience week</a:t>
            </a:r>
            <a:r>
              <a:rPr lang="en-GB" sz="1100" dirty="0">
                <a:latin typeface="Tahoma" panose="020B0604030504040204" pitchFamily="34" charset="0"/>
                <a:ea typeface="Tahoma" panose="020B0604030504040204" pitchFamily="34" charset="0"/>
                <a:cs typeface="Tahoma" panose="020B0604030504040204" pitchFamily="34" charset="0"/>
              </a:rPr>
              <a:t> </a:t>
            </a:r>
            <a:r>
              <a:rPr lang="en-GB" sz="1100" dirty="0" smtClean="0">
                <a:latin typeface="Tahoma" panose="020B0604030504040204" pitchFamily="34" charset="0"/>
                <a:ea typeface="Tahoma" panose="020B0604030504040204" pitchFamily="34" charset="0"/>
                <a:cs typeface="Tahoma" panose="020B0604030504040204" pitchFamily="34" charset="0"/>
              </a:rPr>
              <a:t>and more Y9 Curriculum Enrichment employer encounters and Y11 Higher Education encounters. </a:t>
            </a:r>
            <a:endParaRPr lang="en-GB" sz="11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57404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B9480DCC-7860-4461-A573-0DA6CB8F78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68066" y="53688"/>
            <a:ext cx="386694" cy="480755"/>
          </a:xfrm>
          <a:prstGeom prst="rect">
            <a:avLst/>
          </a:prstGeom>
        </p:spPr>
      </p:pic>
      <p:sp>
        <p:nvSpPr>
          <p:cNvPr id="5" name="TextBox 4">
            <a:extLst>
              <a:ext uri="{FF2B5EF4-FFF2-40B4-BE49-F238E27FC236}">
                <a16:creationId xmlns="" xmlns:a16="http://schemas.microsoft.com/office/drawing/2014/main" id="{DF3E68CB-BE2C-49BE-9ECF-420CDB558FE0}"/>
              </a:ext>
            </a:extLst>
          </p:cNvPr>
          <p:cNvSpPr txBox="1"/>
          <p:nvPr/>
        </p:nvSpPr>
        <p:spPr>
          <a:xfrm>
            <a:off x="103238" y="151236"/>
            <a:ext cx="5897512" cy="400110"/>
          </a:xfrm>
          <a:prstGeom prst="rect">
            <a:avLst/>
          </a:prstGeom>
          <a:noFill/>
        </p:spPr>
        <p:txBody>
          <a:bodyPr wrap="square" rtlCol="0">
            <a:spAutoFit/>
          </a:bodyPr>
          <a:lstStyle/>
          <a:p>
            <a:r>
              <a:rPr lang="en-GB" sz="2000" b="1" dirty="0" smtClean="0"/>
              <a:t>Careers </a:t>
            </a:r>
            <a:r>
              <a:rPr lang="en-GB" sz="2000" b="1" dirty="0"/>
              <a:t>/</a:t>
            </a:r>
            <a:r>
              <a:rPr lang="en-GB" sz="2000" b="1" dirty="0" smtClean="0"/>
              <a:t> High Aspirations across the Curriculum</a:t>
            </a:r>
            <a:endParaRPr lang="en-GB" sz="2000" b="1" dirty="0"/>
          </a:p>
        </p:txBody>
      </p:sp>
      <p:cxnSp>
        <p:nvCxnSpPr>
          <p:cNvPr id="6" name="Straight Connector 5">
            <a:extLst>
              <a:ext uri="{FF2B5EF4-FFF2-40B4-BE49-F238E27FC236}">
                <a16:creationId xmlns="" xmlns:a16="http://schemas.microsoft.com/office/drawing/2014/main" id="{9C58DB1F-1238-4B3E-A184-AAB69D5E0C98}"/>
              </a:ext>
            </a:extLst>
          </p:cNvPr>
          <p:cNvCxnSpPr>
            <a:cxnSpLocks/>
          </p:cNvCxnSpPr>
          <p:nvPr/>
        </p:nvCxnSpPr>
        <p:spPr>
          <a:xfrm flipH="1">
            <a:off x="0" y="534443"/>
            <a:ext cx="5353664" cy="30780"/>
          </a:xfrm>
          <a:prstGeom prst="line">
            <a:avLst/>
          </a:prstGeom>
          <a:ln w="57150">
            <a:solidFill>
              <a:srgbClr val="8A0D43"/>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 xmlns:a16="http://schemas.microsoft.com/office/drawing/2014/main" id="{ABCC09BF-6570-4BF8-9624-5F6CD9E27CD7}"/>
              </a:ext>
            </a:extLst>
          </p:cNvPr>
          <p:cNvCxnSpPr>
            <a:cxnSpLocks/>
          </p:cNvCxnSpPr>
          <p:nvPr/>
        </p:nvCxnSpPr>
        <p:spPr>
          <a:xfrm flipH="1" flipV="1">
            <a:off x="250549" y="9525134"/>
            <a:ext cx="6610350" cy="19781"/>
          </a:xfrm>
          <a:prstGeom prst="line">
            <a:avLst/>
          </a:prstGeom>
          <a:ln w="57150">
            <a:solidFill>
              <a:srgbClr val="8A0D43"/>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 xmlns:a16="http://schemas.microsoft.com/office/drawing/2014/main" id="{EC756DFF-F86C-4401-A155-D7FCCEB23CEA}"/>
              </a:ext>
            </a:extLst>
          </p:cNvPr>
          <p:cNvSpPr txBox="1"/>
          <p:nvPr/>
        </p:nvSpPr>
        <p:spPr>
          <a:xfrm>
            <a:off x="103236" y="607620"/>
            <a:ext cx="6651523" cy="1107996"/>
          </a:xfrm>
          <a:prstGeom prst="rect">
            <a:avLst/>
          </a:prstGeom>
          <a:noFill/>
          <a:ln>
            <a:solidFill>
              <a:srgbClr val="8A0D43"/>
            </a:solidFill>
          </a:ln>
        </p:spPr>
        <p:txBody>
          <a:bodyPr wrap="square" rtlCol="0">
            <a:spAutoFit/>
          </a:bodyPr>
          <a:lstStyle/>
          <a:p>
            <a:r>
              <a:rPr lang="en-GB" sz="1100" b="1" dirty="0" smtClean="0">
                <a:latin typeface="Tahoma" panose="020B0604030504040204" pitchFamily="34" charset="0"/>
                <a:ea typeface="Tahoma" panose="020B0604030504040204" pitchFamily="34" charset="0"/>
                <a:cs typeface="Tahoma" panose="020B0604030504040204" pitchFamily="34" charset="0"/>
              </a:rPr>
              <a:t>PE</a:t>
            </a: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PE </a:t>
            </a:r>
            <a:r>
              <a:rPr lang="en-GB" sz="1100" dirty="0">
                <a:latin typeface="Tahoma" panose="020B0604030504040204" pitchFamily="34" charset="0"/>
                <a:ea typeface="Tahoma" panose="020B0604030504040204" pitchFamily="34" charset="0"/>
                <a:cs typeface="Tahoma" panose="020B0604030504040204" pitchFamily="34" charset="0"/>
              </a:rPr>
              <a:t>teach beyond the curriculum syllabus at GCSE level. </a:t>
            </a:r>
            <a:r>
              <a:rPr lang="en-GB" sz="1100" dirty="0" smtClean="0">
                <a:latin typeface="Tahoma" panose="020B0604030504040204" pitchFamily="34" charset="0"/>
                <a:ea typeface="Tahoma" panose="020B0604030504040204" pitchFamily="34" charset="0"/>
                <a:cs typeface="Tahoma" panose="020B0604030504040204" pitchFamily="34" charset="0"/>
              </a:rPr>
              <a:t>Staff have </a:t>
            </a:r>
            <a:r>
              <a:rPr lang="en-GB" sz="1100" dirty="0">
                <a:latin typeface="Tahoma" panose="020B0604030504040204" pitchFamily="34" charset="0"/>
                <a:ea typeface="Tahoma" panose="020B0604030504040204" pitchFamily="34" charset="0"/>
                <a:cs typeface="Tahoma" panose="020B0604030504040204" pitchFamily="34" charset="0"/>
              </a:rPr>
              <a:t>been told by </a:t>
            </a:r>
            <a:r>
              <a:rPr lang="en-GB" sz="1100" dirty="0" smtClean="0">
                <a:latin typeface="Tahoma" panose="020B0604030504040204" pitchFamily="34" charset="0"/>
                <a:ea typeface="Tahoma" panose="020B0604030504040204" pitchFamily="34" charset="0"/>
                <a:cs typeface="Tahoma" panose="020B0604030504040204" pitchFamily="34" charset="0"/>
              </a:rPr>
              <a:t>pupils who </a:t>
            </a:r>
            <a:r>
              <a:rPr lang="en-GB" sz="1100" dirty="0">
                <a:latin typeface="Tahoma" panose="020B0604030504040204" pitchFamily="34" charset="0"/>
                <a:ea typeface="Tahoma" panose="020B0604030504040204" pitchFamily="34" charset="0"/>
                <a:cs typeface="Tahoma" panose="020B0604030504040204" pitchFamily="34" charset="0"/>
              </a:rPr>
              <a:t>have taken PE at KS5 that they are the most prepared of their contemporaries and have an extended knowledge preparing them for the course.  They have also studied a greater variety of sports than others in their groups</a:t>
            </a:r>
            <a:r>
              <a:rPr lang="en-GB" sz="1100" dirty="0" smtClean="0">
                <a:latin typeface="Tahoma" panose="020B0604030504040204" pitchFamily="34" charset="0"/>
                <a:ea typeface="Tahoma" panose="020B0604030504040204" pitchFamily="34" charset="0"/>
                <a:cs typeface="Tahoma" panose="020B0604030504040204" pitchFamily="34" charset="0"/>
              </a:rPr>
              <a:t>. </a:t>
            </a: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Past pupil speaking to pupils about career in sport and business</a:t>
            </a:r>
            <a:endParaRPr lang="en-GB" sz="1100" dirty="0">
              <a:latin typeface="Tahoma" panose="020B0604030504040204" pitchFamily="34" charset="0"/>
              <a:ea typeface="Tahoma" panose="020B0604030504040204" pitchFamily="34" charset="0"/>
              <a:cs typeface="Tahoma" panose="020B0604030504040204" pitchFamily="34" charset="0"/>
            </a:endParaRPr>
          </a:p>
        </p:txBody>
      </p:sp>
      <p:grpSp>
        <p:nvGrpSpPr>
          <p:cNvPr id="31" name="Group 30">
            <a:extLst>
              <a:ext uri="{FF2B5EF4-FFF2-40B4-BE49-F238E27FC236}">
                <a16:creationId xmlns="" xmlns:a16="http://schemas.microsoft.com/office/drawing/2014/main" id="{D2EAA528-198E-4F2B-B71B-3AA907460199}"/>
              </a:ext>
            </a:extLst>
          </p:cNvPr>
          <p:cNvGrpSpPr/>
          <p:nvPr/>
        </p:nvGrpSpPr>
        <p:grpSpPr>
          <a:xfrm>
            <a:off x="60706" y="9515458"/>
            <a:ext cx="379686" cy="331557"/>
            <a:chOff x="712380" y="9181637"/>
            <a:chExt cx="700285" cy="665378"/>
          </a:xfrm>
        </p:grpSpPr>
        <p:sp>
          <p:nvSpPr>
            <p:cNvPr id="16" name="Oval 15">
              <a:extLst>
                <a:ext uri="{FF2B5EF4-FFF2-40B4-BE49-F238E27FC236}">
                  <a16:creationId xmlns="" xmlns:a16="http://schemas.microsoft.com/office/drawing/2014/main" id="{E5135580-B53E-45A8-8DDC-3E7935315A60}"/>
                </a:ext>
              </a:extLst>
            </p:cNvPr>
            <p:cNvSpPr/>
            <p:nvPr/>
          </p:nvSpPr>
          <p:spPr>
            <a:xfrm>
              <a:off x="712380" y="9181637"/>
              <a:ext cx="700285" cy="665378"/>
            </a:xfrm>
            <a:prstGeom prst="ellipse">
              <a:avLst/>
            </a:prstGeom>
            <a:solidFill>
              <a:schemeClr val="bg1"/>
            </a:solidFill>
            <a:ln w="38100">
              <a:solidFill>
                <a:srgbClr val="8A0D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A close up of a logo&#10;&#10;Description automatically generated">
              <a:extLst>
                <a:ext uri="{FF2B5EF4-FFF2-40B4-BE49-F238E27FC236}">
                  <a16:creationId xmlns="" xmlns:a16="http://schemas.microsoft.com/office/drawing/2014/main" id="{ABB62A44-7A8F-4B13-BF92-2F5ADAE899B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4380"/>
            <a:stretch/>
          </p:blipFill>
          <p:spPr>
            <a:xfrm>
              <a:off x="788320" y="9279555"/>
              <a:ext cx="548404" cy="469542"/>
            </a:xfrm>
            <a:prstGeom prst="rect">
              <a:avLst/>
            </a:prstGeom>
          </p:spPr>
        </p:pic>
      </p:grpSp>
      <p:sp>
        <p:nvSpPr>
          <p:cNvPr id="25" name="TextBox 24">
            <a:extLst>
              <a:ext uri="{FF2B5EF4-FFF2-40B4-BE49-F238E27FC236}">
                <a16:creationId xmlns="" xmlns:a16="http://schemas.microsoft.com/office/drawing/2014/main" id="{657CA9BF-6BBE-49FE-8093-46EF2FDCA498}"/>
              </a:ext>
            </a:extLst>
          </p:cNvPr>
          <p:cNvSpPr txBox="1"/>
          <p:nvPr/>
        </p:nvSpPr>
        <p:spPr>
          <a:xfrm>
            <a:off x="87350" y="2862920"/>
            <a:ext cx="6651522" cy="1277273"/>
          </a:xfrm>
          <a:prstGeom prst="rect">
            <a:avLst/>
          </a:prstGeom>
          <a:noFill/>
          <a:ln w="12700">
            <a:solidFill>
              <a:srgbClr val="8A0D43"/>
            </a:solidFill>
          </a:ln>
        </p:spPr>
        <p:txBody>
          <a:bodyPr wrap="square" rtlCol="0">
            <a:spAutoFit/>
          </a:bodyPr>
          <a:lstStyle/>
          <a:p>
            <a:r>
              <a:rPr lang="en-GB" sz="1100" b="1" dirty="0" smtClean="0">
                <a:latin typeface="Tahoma" panose="020B0604030504040204" pitchFamily="34" charset="0"/>
                <a:ea typeface="Tahoma" panose="020B0604030504040204" pitchFamily="34" charset="0"/>
                <a:cs typeface="Tahoma" panose="020B0604030504040204" pitchFamily="34" charset="0"/>
              </a:rPr>
              <a:t>Geography</a:t>
            </a:r>
            <a:endParaRPr lang="en-GB" sz="1100" b="1"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Developing </a:t>
            </a:r>
            <a:r>
              <a:rPr lang="en-GB" sz="1100" dirty="0">
                <a:latin typeface="Tahoma" panose="020B0604030504040204" pitchFamily="34" charset="0"/>
                <a:ea typeface="Tahoma" panose="020B0604030504040204" pitchFamily="34" charset="0"/>
                <a:cs typeface="Tahoma" panose="020B0604030504040204" pitchFamily="34" charset="0"/>
              </a:rPr>
              <a:t>skills that can be used in HE and in the workplace.</a:t>
            </a: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Discussing </a:t>
            </a:r>
            <a:r>
              <a:rPr lang="en-GB" sz="1100" dirty="0">
                <a:latin typeface="Tahoma" panose="020B0604030504040204" pitchFamily="34" charset="0"/>
                <a:ea typeface="Tahoma" panose="020B0604030504040204" pitchFamily="34" charset="0"/>
                <a:cs typeface="Tahoma" panose="020B0604030504040204" pitchFamily="34" charset="0"/>
              </a:rPr>
              <a:t>geography careers available.</a:t>
            </a: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Display </a:t>
            </a:r>
            <a:r>
              <a:rPr lang="en-GB" sz="1100" dirty="0">
                <a:latin typeface="Tahoma" panose="020B0604030504040204" pitchFamily="34" charset="0"/>
                <a:ea typeface="Tahoma" panose="020B0604030504040204" pitchFamily="34" charset="0"/>
                <a:cs typeface="Tahoma" panose="020B0604030504040204" pitchFamily="34" charset="0"/>
              </a:rPr>
              <a:t>in corridor – where can geography take you?</a:t>
            </a: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At </a:t>
            </a:r>
            <a:r>
              <a:rPr lang="en-GB" sz="1100" dirty="0">
                <a:latin typeface="Tahoma" panose="020B0604030504040204" pitchFamily="34" charset="0"/>
                <a:ea typeface="Tahoma" panose="020B0604030504040204" pitchFamily="34" charset="0"/>
                <a:cs typeface="Tahoma" panose="020B0604030504040204" pitchFamily="34" charset="0"/>
              </a:rPr>
              <a:t>the start of topics we get the pupils to discuss why the topic is important and how it links to past and future topics.</a:t>
            </a: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Wider </a:t>
            </a:r>
            <a:r>
              <a:rPr lang="en-GB" sz="1100" dirty="0">
                <a:latin typeface="Tahoma" panose="020B0604030504040204" pitchFamily="34" charset="0"/>
                <a:ea typeface="Tahoma" panose="020B0604030504040204" pitchFamily="34" charset="0"/>
                <a:cs typeface="Tahoma" panose="020B0604030504040204" pitchFamily="34" charset="0"/>
              </a:rPr>
              <a:t>reading journals/articles made available to pupils via MS Teams that are advanced and topical. </a:t>
            </a:r>
          </a:p>
        </p:txBody>
      </p:sp>
      <p:sp>
        <p:nvSpPr>
          <p:cNvPr id="26" name="TextBox 25">
            <a:extLst>
              <a:ext uri="{FF2B5EF4-FFF2-40B4-BE49-F238E27FC236}">
                <a16:creationId xmlns="" xmlns:a16="http://schemas.microsoft.com/office/drawing/2014/main" id="{BDC2BD3A-BCA7-4C69-ADED-D76BF2964766}"/>
              </a:ext>
            </a:extLst>
          </p:cNvPr>
          <p:cNvSpPr txBox="1"/>
          <p:nvPr/>
        </p:nvSpPr>
        <p:spPr>
          <a:xfrm>
            <a:off x="60706" y="4214093"/>
            <a:ext cx="6651522" cy="1277273"/>
          </a:xfrm>
          <a:prstGeom prst="rect">
            <a:avLst/>
          </a:prstGeom>
          <a:noFill/>
          <a:ln w="12700">
            <a:solidFill>
              <a:srgbClr val="8A0D43"/>
            </a:solidFill>
          </a:ln>
        </p:spPr>
        <p:txBody>
          <a:bodyPr wrap="square" rtlCol="0">
            <a:spAutoFit/>
          </a:bodyPr>
          <a:lstStyle/>
          <a:p>
            <a:r>
              <a:rPr lang="en-GB" sz="1100" b="1" dirty="0" smtClean="0">
                <a:latin typeface="Tahoma" panose="020B0604030504040204" pitchFamily="34" charset="0"/>
                <a:ea typeface="Tahoma" panose="020B0604030504040204" pitchFamily="34" charset="0"/>
                <a:cs typeface="Tahoma" panose="020B0604030504040204" pitchFamily="34" charset="0"/>
              </a:rPr>
              <a:t>History</a:t>
            </a: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Skills imbedded in the subject, especially literacy &amp; critical thinking skills, research skills and independent study &amp; reading skills. This are explicitly referred to in lessons as transferable skills to all subjects and careers by subject teachers and pupils are referred to as historians by teachers, in the same way Science might refer to them as a scientist.</a:t>
            </a: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Careers using history posters are in history classrooms and include suggested career pathways in the subject.</a:t>
            </a:r>
          </a:p>
        </p:txBody>
      </p:sp>
      <p:grpSp>
        <p:nvGrpSpPr>
          <p:cNvPr id="42" name="Group 41">
            <a:extLst>
              <a:ext uri="{FF2B5EF4-FFF2-40B4-BE49-F238E27FC236}">
                <a16:creationId xmlns="" xmlns:a16="http://schemas.microsoft.com/office/drawing/2014/main" id="{06FDCEE8-E279-4741-A547-9D5F02D30D59}"/>
              </a:ext>
            </a:extLst>
          </p:cNvPr>
          <p:cNvGrpSpPr/>
          <p:nvPr/>
        </p:nvGrpSpPr>
        <p:grpSpPr>
          <a:xfrm>
            <a:off x="2946051" y="7188944"/>
            <a:ext cx="921903" cy="254551"/>
            <a:chOff x="2831236" y="7888544"/>
            <a:chExt cx="921903" cy="254551"/>
          </a:xfrm>
        </p:grpSpPr>
        <p:grpSp>
          <p:nvGrpSpPr>
            <p:cNvPr id="41" name="Group 40">
              <a:extLst>
                <a:ext uri="{FF2B5EF4-FFF2-40B4-BE49-F238E27FC236}">
                  <a16:creationId xmlns="" xmlns:a16="http://schemas.microsoft.com/office/drawing/2014/main" id="{A2D84C32-3688-4BEA-9C43-89430A6994E9}"/>
                </a:ext>
              </a:extLst>
            </p:cNvPr>
            <p:cNvGrpSpPr/>
            <p:nvPr/>
          </p:nvGrpSpPr>
          <p:grpSpPr>
            <a:xfrm>
              <a:off x="2831236" y="7888544"/>
              <a:ext cx="273619" cy="252862"/>
              <a:chOff x="7241063" y="2784751"/>
              <a:chExt cx="273619" cy="252862"/>
            </a:xfrm>
          </p:grpSpPr>
          <p:sp>
            <p:nvSpPr>
              <p:cNvPr id="33" name="Oval 25">
                <a:extLst>
                  <a:ext uri="{FF2B5EF4-FFF2-40B4-BE49-F238E27FC236}">
                    <a16:creationId xmlns="" xmlns:a16="http://schemas.microsoft.com/office/drawing/2014/main" id="{C1140CBC-D213-45CB-9B68-AC6E9B4850A4}"/>
                  </a:ext>
                </a:extLst>
              </p:cNvPr>
              <p:cNvSpPr>
                <a:spLocks noChangeArrowheads="1"/>
              </p:cNvSpPr>
              <p:nvPr/>
            </p:nvSpPr>
            <p:spPr bwMode="auto">
              <a:xfrm>
                <a:off x="7241063" y="2784751"/>
                <a:ext cx="273619" cy="252862"/>
              </a:xfrm>
              <a:prstGeom prst="ellipse">
                <a:avLst/>
              </a:prstGeom>
              <a:solidFill>
                <a:srgbClr val="BFD1DF"/>
              </a:solidFill>
              <a:ln>
                <a:noFill/>
              </a:ln>
            </p:spPr>
            <p:txBody>
              <a:bodyPr vert="horz" wrap="square" lIns="91440" tIns="45720" rIns="91440" bIns="45720" numCol="1" anchor="t" anchorCtr="0" compatLnSpc="1">
                <a:prstTxWarp prst="textNoShape">
                  <a:avLst/>
                </a:prstTxWarp>
              </a:bodyPr>
              <a:lstStyle/>
              <a:p>
                <a:endParaRPr lang="en-US">
                  <a:latin typeface="+mn-lt"/>
                  <a:cs typeface="+mn-ea"/>
                  <a:sym typeface="+mn-lt"/>
                </a:endParaRPr>
              </a:p>
            </p:txBody>
          </p:sp>
          <p:pic>
            <p:nvPicPr>
              <p:cNvPr id="34" name="Picture 33" descr="A close up of a logo&#10;&#10;Description automatically generated">
                <a:extLst>
                  <a:ext uri="{FF2B5EF4-FFF2-40B4-BE49-F238E27FC236}">
                    <a16:creationId xmlns="" xmlns:a16="http://schemas.microsoft.com/office/drawing/2014/main" id="{2F6A8613-1DBF-4B27-A25D-F9AC7DF9401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325"/>
              <a:stretch/>
            </p:blipFill>
            <p:spPr>
              <a:xfrm>
                <a:off x="7241063" y="2804126"/>
                <a:ext cx="273619" cy="214112"/>
              </a:xfrm>
              <a:prstGeom prst="rect">
                <a:avLst/>
              </a:prstGeom>
              <a:noFill/>
            </p:spPr>
          </p:pic>
        </p:grpSp>
        <p:grpSp>
          <p:nvGrpSpPr>
            <p:cNvPr id="35" name="Group 34">
              <a:extLst>
                <a:ext uri="{FF2B5EF4-FFF2-40B4-BE49-F238E27FC236}">
                  <a16:creationId xmlns="" xmlns:a16="http://schemas.microsoft.com/office/drawing/2014/main" id="{39C0CE31-6403-47FE-8405-F50ADBA05F10}"/>
                </a:ext>
              </a:extLst>
            </p:cNvPr>
            <p:cNvGrpSpPr/>
            <p:nvPr/>
          </p:nvGrpSpPr>
          <p:grpSpPr>
            <a:xfrm>
              <a:off x="3151416" y="7890269"/>
              <a:ext cx="277581" cy="252826"/>
              <a:chOff x="7622798" y="3302997"/>
              <a:chExt cx="277581" cy="252826"/>
            </a:xfrm>
          </p:grpSpPr>
          <p:sp>
            <p:nvSpPr>
              <p:cNvPr id="36" name="Oval 25">
                <a:extLst>
                  <a:ext uri="{FF2B5EF4-FFF2-40B4-BE49-F238E27FC236}">
                    <a16:creationId xmlns="" xmlns:a16="http://schemas.microsoft.com/office/drawing/2014/main" id="{575605EC-70A4-4FA0-8C76-B88C5D957AA6}"/>
                  </a:ext>
                </a:extLst>
              </p:cNvPr>
              <p:cNvSpPr>
                <a:spLocks noChangeArrowheads="1"/>
              </p:cNvSpPr>
              <p:nvPr/>
            </p:nvSpPr>
            <p:spPr bwMode="auto">
              <a:xfrm>
                <a:off x="7622798" y="3302997"/>
                <a:ext cx="277581" cy="252826"/>
              </a:xfrm>
              <a:prstGeom prst="ellipse">
                <a:avLst/>
              </a:prstGeom>
              <a:solidFill>
                <a:srgbClr val="BFD1DF"/>
              </a:solidFill>
              <a:ln>
                <a:noFill/>
              </a:ln>
            </p:spPr>
            <p:txBody>
              <a:bodyPr vert="horz" wrap="square" lIns="91440" tIns="45720" rIns="91440" bIns="45720" numCol="1" anchor="t" anchorCtr="0" compatLnSpc="1">
                <a:prstTxWarp prst="textNoShape">
                  <a:avLst/>
                </a:prstTxWarp>
              </a:bodyPr>
              <a:lstStyle/>
              <a:p>
                <a:endParaRPr lang="en-US">
                  <a:latin typeface="+mn-lt"/>
                  <a:cs typeface="+mn-ea"/>
                  <a:sym typeface="+mn-lt"/>
                </a:endParaRPr>
              </a:p>
            </p:txBody>
          </p:sp>
          <p:pic>
            <p:nvPicPr>
              <p:cNvPr id="37" name="Picture 36" descr="A close up of a logo&#10;&#10;Description automatically generated">
                <a:extLst>
                  <a:ext uri="{FF2B5EF4-FFF2-40B4-BE49-F238E27FC236}">
                    <a16:creationId xmlns="" xmlns:a16="http://schemas.microsoft.com/office/drawing/2014/main" id="{A99D860D-9BBC-454B-9167-E67E694BA177}"/>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380"/>
              <a:stretch/>
            </p:blipFill>
            <p:spPr>
              <a:xfrm>
                <a:off x="7642656" y="3327483"/>
                <a:ext cx="237864" cy="185496"/>
              </a:xfrm>
              <a:prstGeom prst="rect">
                <a:avLst/>
              </a:prstGeom>
              <a:noFill/>
            </p:spPr>
          </p:pic>
        </p:grpSp>
        <p:grpSp>
          <p:nvGrpSpPr>
            <p:cNvPr id="38" name="Group 37">
              <a:extLst>
                <a:ext uri="{FF2B5EF4-FFF2-40B4-BE49-F238E27FC236}">
                  <a16:creationId xmlns="" xmlns:a16="http://schemas.microsoft.com/office/drawing/2014/main" id="{D118AD4F-68A7-4B50-9C09-E6F91DE5B7ED}"/>
                </a:ext>
              </a:extLst>
            </p:cNvPr>
            <p:cNvGrpSpPr/>
            <p:nvPr/>
          </p:nvGrpSpPr>
          <p:grpSpPr>
            <a:xfrm>
              <a:off x="3475558" y="7890269"/>
              <a:ext cx="277581" cy="252826"/>
              <a:chOff x="8843880" y="3880749"/>
              <a:chExt cx="277581" cy="252826"/>
            </a:xfrm>
          </p:grpSpPr>
          <p:sp>
            <p:nvSpPr>
              <p:cNvPr id="39" name="Oval 25">
                <a:extLst>
                  <a:ext uri="{FF2B5EF4-FFF2-40B4-BE49-F238E27FC236}">
                    <a16:creationId xmlns="" xmlns:a16="http://schemas.microsoft.com/office/drawing/2014/main" id="{AD566360-73C5-4955-9502-9151BBD64405}"/>
                  </a:ext>
                </a:extLst>
              </p:cNvPr>
              <p:cNvSpPr>
                <a:spLocks noChangeArrowheads="1"/>
              </p:cNvSpPr>
              <p:nvPr/>
            </p:nvSpPr>
            <p:spPr bwMode="auto">
              <a:xfrm>
                <a:off x="8843880" y="3880749"/>
                <a:ext cx="277581" cy="252826"/>
              </a:xfrm>
              <a:prstGeom prst="ellipse">
                <a:avLst/>
              </a:prstGeom>
              <a:solidFill>
                <a:srgbClr val="BFD1DF"/>
              </a:solidFill>
              <a:ln>
                <a:noFill/>
              </a:ln>
            </p:spPr>
            <p:txBody>
              <a:bodyPr vert="horz" wrap="square" lIns="91440" tIns="45720" rIns="91440" bIns="45720" numCol="1" anchor="t" anchorCtr="0" compatLnSpc="1">
                <a:prstTxWarp prst="textNoShape">
                  <a:avLst/>
                </a:prstTxWarp>
              </a:bodyPr>
              <a:lstStyle/>
              <a:p>
                <a:endParaRPr lang="en-US">
                  <a:latin typeface="+mn-lt"/>
                  <a:cs typeface="+mn-ea"/>
                  <a:sym typeface="+mn-lt"/>
                </a:endParaRPr>
              </a:p>
            </p:txBody>
          </p:sp>
          <p:pic>
            <p:nvPicPr>
              <p:cNvPr id="40" name="Picture 39" descr="A close up of a logo&#10;&#10;Description automatically generated">
                <a:extLst>
                  <a:ext uri="{FF2B5EF4-FFF2-40B4-BE49-F238E27FC236}">
                    <a16:creationId xmlns="" xmlns:a16="http://schemas.microsoft.com/office/drawing/2014/main" id="{FF54C7A3-88E1-47BC-B95D-B5DD124DFE89}"/>
                  </a:ext>
                </a:extLst>
              </p:cNvPr>
              <p:cNvPicPr>
                <a:picLocks noChangeAspect="1"/>
              </p:cNvPicPr>
              <p:nvPr/>
            </p:nvPicPr>
            <p:blipFill rotWithShape="1">
              <a:blip r:embed="rId6" cstate="print">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b="13069"/>
              <a:stretch/>
            </p:blipFill>
            <p:spPr>
              <a:xfrm flipH="1">
                <a:off x="8858200" y="3916151"/>
                <a:ext cx="229890" cy="182022"/>
              </a:xfrm>
              <a:prstGeom prst="rect">
                <a:avLst/>
              </a:prstGeom>
              <a:noFill/>
              <a:ln>
                <a:noFill/>
              </a:ln>
            </p:spPr>
          </p:pic>
        </p:grpSp>
      </p:grpSp>
      <p:grpSp>
        <p:nvGrpSpPr>
          <p:cNvPr id="63" name="Group 62">
            <a:extLst>
              <a:ext uri="{FF2B5EF4-FFF2-40B4-BE49-F238E27FC236}">
                <a16:creationId xmlns="" xmlns:a16="http://schemas.microsoft.com/office/drawing/2014/main" id="{ADADB4DD-A9A1-4F2E-9CD9-2046E03A07AF}"/>
              </a:ext>
            </a:extLst>
          </p:cNvPr>
          <p:cNvGrpSpPr/>
          <p:nvPr/>
        </p:nvGrpSpPr>
        <p:grpSpPr>
          <a:xfrm>
            <a:off x="2944069" y="2736466"/>
            <a:ext cx="921903" cy="254551"/>
            <a:chOff x="2831236" y="7888544"/>
            <a:chExt cx="921903" cy="254551"/>
          </a:xfrm>
        </p:grpSpPr>
        <p:grpSp>
          <p:nvGrpSpPr>
            <p:cNvPr id="64" name="Group 63">
              <a:extLst>
                <a:ext uri="{FF2B5EF4-FFF2-40B4-BE49-F238E27FC236}">
                  <a16:creationId xmlns="" xmlns:a16="http://schemas.microsoft.com/office/drawing/2014/main" id="{93F2A241-9EDC-460A-9D8D-C457E9AF2E64}"/>
                </a:ext>
              </a:extLst>
            </p:cNvPr>
            <p:cNvGrpSpPr/>
            <p:nvPr/>
          </p:nvGrpSpPr>
          <p:grpSpPr>
            <a:xfrm>
              <a:off x="2831236" y="7888544"/>
              <a:ext cx="273619" cy="252862"/>
              <a:chOff x="7241063" y="2784751"/>
              <a:chExt cx="273619" cy="252862"/>
            </a:xfrm>
          </p:grpSpPr>
          <p:sp>
            <p:nvSpPr>
              <p:cNvPr id="71" name="Oval 25">
                <a:extLst>
                  <a:ext uri="{FF2B5EF4-FFF2-40B4-BE49-F238E27FC236}">
                    <a16:creationId xmlns="" xmlns:a16="http://schemas.microsoft.com/office/drawing/2014/main" id="{12B9AFFF-D9EA-4903-9E9D-1FDDA35022D3}"/>
                  </a:ext>
                </a:extLst>
              </p:cNvPr>
              <p:cNvSpPr>
                <a:spLocks noChangeArrowheads="1"/>
              </p:cNvSpPr>
              <p:nvPr/>
            </p:nvSpPr>
            <p:spPr bwMode="auto">
              <a:xfrm>
                <a:off x="7241063" y="2784751"/>
                <a:ext cx="273619" cy="252862"/>
              </a:xfrm>
              <a:prstGeom prst="ellipse">
                <a:avLst/>
              </a:prstGeom>
              <a:solidFill>
                <a:srgbClr val="BFD1DF"/>
              </a:solidFill>
              <a:ln>
                <a:noFill/>
              </a:ln>
            </p:spPr>
            <p:txBody>
              <a:bodyPr vert="horz" wrap="square" lIns="91440" tIns="45720" rIns="91440" bIns="45720" numCol="1" anchor="t" anchorCtr="0" compatLnSpc="1">
                <a:prstTxWarp prst="textNoShape">
                  <a:avLst/>
                </a:prstTxWarp>
              </a:bodyPr>
              <a:lstStyle/>
              <a:p>
                <a:endParaRPr lang="en-US">
                  <a:latin typeface="+mn-lt"/>
                  <a:cs typeface="+mn-ea"/>
                  <a:sym typeface="+mn-lt"/>
                </a:endParaRPr>
              </a:p>
            </p:txBody>
          </p:sp>
          <p:pic>
            <p:nvPicPr>
              <p:cNvPr id="72" name="Picture 71" descr="A close up of a logo&#10;&#10;Description automatically generated">
                <a:extLst>
                  <a:ext uri="{FF2B5EF4-FFF2-40B4-BE49-F238E27FC236}">
                    <a16:creationId xmlns="" xmlns:a16="http://schemas.microsoft.com/office/drawing/2014/main" id="{5B76F8C0-3EC6-4B03-83D1-935789FA249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325"/>
              <a:stretch/>
            </p:blipFill>
            <p:spPr>
              <a:xfrm>
                <a:off x="7241063" y="2804126"/>
                <a:ext cx="273619" cy="214112"/>
              </a:xfrm>
              <a:prstGeom prst="rect">
                <a:avLst/>
              </a:prstGeom>
              <a:noFill/>
            </p:spPr>
          </p:pic>
        </p:grpSp>
        <p:grpSp>
          <p:nvGrpSpPr>
            <p:cNvPr id="65" name="Group 64">
              <a:extLst>
                <a:ext uri="{FF2B5EF4-FFF2-40B4-BE49-F238E27FC236}">
                  <a16:creationId xmlns="" xmlns:a16="http://schemas.microsoft.com/office/drawing/2014/main" id="{74AE0937-9CF9-44F4-AD95-818BC3C30877}"/>
                </a:ext>
              </a:extLst>
            </p:cNvPr>
            <p:cNvGrpSpPr/>
            <p:nvPr/>
          </p:nvGrpSpPr>
          <p:grpSpPr>
            <a:xfrm>
              <a:off x="3151416" y="7890269"/>
              <a:ext cx="277581" cy="252826"/>
              <a:chOff x="7622798" y="3302997"/>
              <a:chExt cx="277581" cy="252826"/>
            </a:xfrm>
          </p:grpSpPr>
          <p:sp>
            <p:nvSpPr>
              <p:cNvPr id="69" name="Oval 25">
                <a:extLst>
                  <a:ext uri="{FF2B5EF4-FFF2-40B4-BE49-F238E27FC236}">
                    <a16:creationId xmlns="" xmlns:a16="http://schemas.microsoft.com/office/drawing/2014/main" id="{1AD679CB-D6EA-405E-92FD-455B31BA9F3E}"/>
                  </a:ext>
                </a:extLst>
              </p:cNvPr>
              <p:cNvSpPr>
                <a:spLocks noChangeArrowheads="1"/>
              </p:cNvSpPr>
              <p:nvPr/>
            </p:nvSpPr>
            <p:spPr bwMode="auto">
              <a:xfrm>
                <a:off x="7622798" y="3302997"/>
                <a:ext cx="277581" cy="252826"/>
              </a:xfrm>
              <a:prstGeom prst="ellipse">
                <a:avLst/>
              </a:prstGeom>
              <a:solidFill>
                <a:srgbClr val="BFD1DF"/>
              </a:solidFill>
              <a:ln>
                <a:noFill/>
              </a:ln>
            </p:spPr>
            <p:txBody>
              <a:bodyPr vert="horz" wrap="square" lIns="91440" tIns="45720" rIns="91440" bIns="45720" numCol="1" anchor="t" anchorCtr="0" compatLnSpc="1">
                <a:prstTxWarp prst="textNoShape">
                  <a:avLst/>
                </a:prstTxWarp>
              </a:bodyPr>
              <a:lstStyle/>
              <a:p>
                <a:endParaRPr lang="en-US">
                  <a:latin typeface="+mn-lt"/>
                  <a:cs typeface="+mn-ea"/>
                  <a:sym typeface="+mn-lt"/>
                </a:endParaRPr>
              </a:p>
            </p:txBody>
          </p:sp>
          <p:pic>
            <p:nvPicPr>
              <p:cNvPr id="70" name="Picture 69" descr="A close up of a logo&#10;&#10;Description automatically generated">
                <a:extLst>
                  <a:ext uri="{FF2B5EF4-FFF2-40B4-BE49-F238E27FC236}">
                    <a16:creationId xmlns="" xmlns:a16="http://schemas.microsoft.com/office/drawing/2014/main" id="{EDA1EFB0-BBD3-4435-9D99-651CE58F4207}"/>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380"/>
              <a:stretch/>
            </p:blipFill>
            <p:spPr>
              <a:xfrm>
                <a:off x="7642656" y="3327483"/>
                <a:ext cx="237864" cy="185496"/>
              </a:xfrm>
              <a:prstGeom prst="rect">
                <a:avLst/>
              </a:prstGeom>
              <a:noFill/>
            </p:spPr>
          </p:pic>
        </p:grpSp>
        <p:grpSp>
          <p:nvGrpSpPr>
            <p:cNvPr id="66" name="Group 65">
              <a:extLst>
                <a:ext uri="{FF2B5EF4-FFF2-40B4-BE49-F238E27FC236}">
                  <a16:creationId xmlns="" xmlns:a16="http://schemas.microsoft.com/office/drawing/2014/main" id="{B78F213C-46F8-4818-91DB-747B343EC0C2}"/>
                </a:ext>
              </a:extLst>
            </p:cNvPr>
            <p:cNvGrpSpPr/>
            <p:nvPr/>
          </p:nvGrpSpPr>
          <p:grpSpPr>
            <a:xfrm>
              <a:off x="3475558" y="7890269"/>
              <a:ext cx="277581" cy="252826"/>
              <a:chOff x="8843880" y="3880749"/>
              <a:chExt cx="277581" cy="252826"/>
            </a:xfrm>
          </p:grpSpPr>
          <p:sp>
            <p:nvSpPr>
              <p:cNvPr id="67" name="Oval 25">
                <a:extLst>
                  <a:ext uri="{FF2B5EF4-FFF2-40B4-BE49-F238E27FC236}">
                    <a16:creationId xmlns="" xmlns:a16="http://schemas.microsoft.com/office/drawing/2014/main" id="{7C158BBC-0D31-4D28-8EBB-459A3D5344FA}"/>
                  </a:ext>
                </a:extLst>
              </p:cNvPr>
              <p:cNvSpPr>
                <a:spLocks noChangeArrowheads="1"/>
              </p:cNvSpPr>
              <p:nvPr/>
            </p:nvSpPr>
            <p:spPr bwMode="auto">
              <a:xfrm>
                <a:off x="8843880" y="3880749"/>
                <a:ext cx="277581" cy="252826"/>
              </a:xfrm>
              <a:prstGeom prst="ellipse">
                <a:avLst/>
              </a:prstGeom>
              <a:solidFill>
                <a:srgbClr val="BFD1DF"/>
              </a:solidFill>
              <a:ln>
                <a:noFill/>
              </a:ln>
            </p:spPr>
            <p:txBody>
              <a:bodyPr vert="horz" wrap="square" lIns="91440" tIns="45720" rIns="91440" bIns="45720" numCol="1" anchor="t" anchorCtr="0" compatLnSpc="1">
                <a:prstTxWarp prst="textNoShape">
                  <a:avLst/>
                </a:prstTxWarp>
              </a:bodyPr>
              <a:lstStyle/>
              <a:p>
                <a:endParaRPr lang="en-US">
                  <a:latin typeface="+mn-lt"/>
                  <a:cs typeface="+mn-ea"/>
                  <a:sym typeface="+mn-lt"/>
                </a:endParaRPr>
              </a:p>
            </p:txBody>
          </p:sp>
          <p:pic>
            <p:nvPicPr>
              <p:cNvPr id="68" name="Picture 67" descr="A close up of a logo&#10;&#10;Description automatically generated">
                <a:extLst>
                  <a:ext uri="{FF2B5EF4-FFF2-40B4-BE49-F238E27FC236}">
                    <a16:creationId xmlns="" xmlns:a16="http://schemas.microsoft.com/office/drawing/2014/main" id="{0E5FDBEB-8D74-481F-A13C-09118885DFD4}"/>
                  </a:ext>
                </a:extLst>
              </p:cNvPr>
              <p:cNvPicPr>
                <a:picLocks noChangeAspect="1"/>
              </p:cNvPicPr>
              <p:nvPr/>
            </p:nvPicPr>
            <p:blipFill rotWithShape="1">
              <a:blip r:embed="rId6" cstate="print">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b="13069"/>
              <a:stretch/>
            </p:blipFill>
            <p:spPr>
              <a:xfrm flipH="1">
                <a:off x="8858200" y="3916151"/>
                <a:ext cx="229890" cy="182022"/>
              </a:xfrm>
              <a:prstGeom prst="rect">
                <a:avLst/>
              </a:prstGeom>
              <a:noFill/>
              <a:ln>
                <a:noFill/>
              </a:ln>
            </p:spPr>
          </p:pic>
        </p:grpSp>
      </p:grpSp>
      <p:sp>
        <p:nvSpPr>
          <p:cNvPr id="46" name="TextBox 45">
            <a:extLst>
              <a:ext uri="{FF2B5EF4-FFF2-40B4-BE49-F238E27FC236}">
                <a16:creationId xmlns="" xmlns:a16="http://schemas.microsoft.com/office/drawing/2014/main" id="{BDC2BD3A-BCA7-4C69-ADED-D76BF2964766}"/>
              </a:ext>
            </a:extLst>
          </p:cNvPr>
          <p:cNvSpPr txBox="1"/>
          <p:nvPr/>
        </p:nvSpPr>
        <p:spPr>
          <a:xfrm>
            <a:off x="77278" y="5558557"/>
            <a:ext cx="6651522" cy="1615827"/>
          </a:xfrm>
          <a:prstGeom prst="rect">
            <a:avLst/>
          </a:prstGeom>
          <a:noFill/>
          <a:ln w="12700">
            <a:solidFill>
              <a:srgbClr val="8A0D43"/>
            </a:solidFill>
          </a:ln>
        </p:spPr>
        <p:txBody>
          <a:bodyPr wrap="square" rtlCol="0">
            <a:spAutoFit/>
          </a:bodyPr>
          <a:lstStyle/>
          <a:p>
            <a:r>
              <a:rPr lang="en-GB" sz="1100" b="1" dirty="0" smtClean="0">
                <a:latin typeface="Tahoma" panose="020B0604030504040204" pitchFamily="34" charset="0"/>
                <a:ea typeface="Tahoma" panose="020B0604030504040204" pitchFamily="34" charset="0"/>
                <a:cs typeface="Tahoma" panose="020B0604030504040204" pitchFamily="34" charset="0"/>
              </a:rPr>
              <a:t>ICT</a:t>
            </a: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In line with Gatsby Benchmark 4, curriculum learning is linked with relevant career. Furthermore teaching within the </a:t>
            </a:r>
            <a:r>
              <a:rPr lang="en-GB" sz="1100" dirty="0" smtClean="0">
                <a:latin typeface="Tahoma" panose="020B0604030504040204" pitchFamily="34" charset="0"/>
                <a:ea typeface="Tahoma" panose="020B0604030504040204" pitchFamily="34" charset="0"/>
                <a:cs typeface="Tahoma" panose="020B0604030504040204" pitchFamily="34" charset="0"/>
              </a:rPr>
              <a:t>subject</a:t>
            </a:r>
            <a:endParaRPr lang="en-GB" sz="11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Integrates </a:t>
            </a:r>
            <a:r>
              <a:rPr lang="en-GB" sz="1100" dirty="0">
                <a:latin typeface="Tahoma" panose="020B0604030504040204" pitchFamily="34" charset="0"/>
                <a:ea typeface="Tahoma" panose="020B0604030504040204" pitchFamily="34" charset="0"/>
                <a:cs typeface="Tahoma" panose="020B0604030504040204" pitchFamily="34" charset="0"/>
              </a:rPr>
              <a:t>stories of successful people who have studied the subject</a:t>
            </a: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Refers </a:t>
            </a:r>
            <a:r>
              <a:rPr lang="en-GB" sz="1100" dirty="0">
                <a:latin typeface="Tahoma" panose="020B0604030504040204" pitchFamily="34" charset="0"/>
                <a:ea typeface="Tahoma" panose="020B0604030504040204" pitchFamily="34" charset="0"/>
                <a:cs typeface="Tahoma" panose="020B0604030504040204" pitchFamily="34" charset="0"/>
              </a:rPr>
              <a:t>to careers history to exemplify change and choices</a:t>
            </a: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Work </a:t>
            </a:r>
            <a:r>
              <a:rPr lang="en-GB" sz="1100" dirty="0">
                <a:latin typeface="Tahoma" panose="020B0604030504040204" pitchFamily="34" charset="0"/>
                <a:ea typeface="Tahoma" panose="020B0604030504040204" pitchFamily="34" charset="0"/>
                <a:cs typeface="Tahoma" panose="020B0604030504040204" pitchFamily="34" charset="0"/>
              </a:rPr>
              <a:t>centred around real life scenarios which expand students’ familiarity with different </a:t>
            </a:r>
            <a:r>
              <a:rPr lang="en-GB" sz="1100" dirty="0" smtClean="0">
                <a:latin typeface="Tahoma" panose="020B0604030504040204" pitchFamily="34" charset="0"/>
                <a:ea typeface="Tahoma" panose="020B0604030504040204" pitchFamily="34" charset="0"/>
                <a:cs typeface="Tahoma" panose="020B0604030504040204" pitchFamily="34" charset="0"/>
              </a:rPr>
              <a:t>jobs</a:t>
            </a:r>
            <a:endParaRPr lang="en-GB" sz="11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To further support pupils the subject pages on Moodle have subject specific careers advice with external links to further information. Furthermore careers related displays can be found within the curriculum area classrooms.</a:t>
            </a:r>
          </a:p>
        </p:txBody>
      </p:sp>
      <p:sp>
        <p:nvSpPr>
          <p:cNvPr id="47" name="TextBox 46">
            <a:extLst>
              <a:ext uri="{FF2B5EF4-FFF2-40B4-BE49-F238E27FC236}">
                <a16:creationId xmlns="" xmlns:a16="http://schemas.microsoft.com/office/drawing/2014/main" id="{BDC2BD3A-BCA7-4C69-ADED-D76BF2964766}"/>
              </a:ext>
            </a:extLst>
          </p:cNvPr>
          <p:cNvSpPr txBox="1"/>
          <p:nvPr/>
        </p:nvSpPr>
        <p:spPr>
          <a:xfrm>
            <a:off x="60706" y="7286176"/>
            <a:ext cx="6651522" cy="938719"/>
          </a:xfrm>
          <a:prstGeom prst="rect">
            <a:avLst/>
          </a:prstGeom>
          <a:noFill/>
          <a:ln w="12700">
            <a:solidFill>
              <a:srgbClr val="8A0D43"/>
            </a:solidFill>
          </a:ln>
        </p:spPr>
        <p:txBody>
          <a:bodyPr wrap="square" rtlCol="0">
            <a:spAutoFit/>
          </a:bodyPr>
          <a:lstStyle/>
          <a:p>
            <a:r>
              <a:rPr lang="en-GB" sz="1100" b="1" dirty="0" smtClean="0">
                <a:latin typeface="Tahoma" panose="020B0604030504040204" pitchFamily="34" charset="0"/>
                <a:ea typeface="Tahoma" panose="020B0604030504040204" pitchFamily="34" charset="0"/>
                <a:cs typeface="Tahoma" panose="020B0604030504040204" pitchFamily="34" charset="0"/>
              </a:rPr>
              <a:t>Maths</a:t>
            </a: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During Y11 pupils are offered the chance to listen to lectures from people whose job it is to use mathematics. A </a:t>
            </a:r>
            <a:r>
              <a:rPr lang="en-GB" sz="1100" dirty="0" err="1">
                <a:latin typeface="Tahoma" panose="020B0604030504040204" pitchFamily="34" charset="0"/>
                <a:ea typeface="Tahoma" panose="020B0604030504040204" pitchFamily="34" charset="0"/>
                <a:cs typeface="Tahoma" panose="020B0604030504040204" pitchFamily="34" charset="0"/>
              </a:rPr>
              <a:t>Smartfile</a:t>
            </a:r>
            <a:r>
              <a:rPr lang="en-GB" sz="1100" dirty="0">
                <a:latin typeface="Tahoma" panose="020B0604030504040204" pitchFamily="34" charset="0"/>
                <a:ea typeface="Tahoma" panose="020B0604030504040204" pitchFamily="34" charset="0"/>
                <a:cs typeface="Tahoma" panose="020B0604030504040204" pitchFamily="34" charset="0"/>
              </a:rPr>
              <a:t> exists for each of the main topic areas and covers at least two Maths careers pupils could follow.  In year 9 we give pupils a Maths Career questionnaire, get them to do some research and then ask if their understanding of Maths careers has increased.</a:t>
            </a:r>
          </a:p>
        </p:txBody>
      </p:sp>
      <p:sp>
        <p:nvSpPr>
          <p:cNvPr id="48" name="TextBox 47">
            <a:extLst>
              <a:ext uri="{FF2B5EF4-FFF2-40B4-BE49-F238E27FC236}">
                <a16:creationId xmlns="" xmlns:a16="http://schemas.microsoft.com/office/drawing/2014/main" id="{BDC2BD3A-BCA7-4C69-ADED-D76BF2964766}"/>
              </a:ext>
            </a:extLst>
          </p:cNvPr>
          <p:cNvSpPr txBox="1"/>
          <p:nvPr/>
        </p:nvSpPr>
        <p:spPr>
          <a:xfrm>
            <a:off x="32347" y="8335538"/>
            <a:ext cx="6651522" cy="769441"/>
          </a:xfrm>
          <a:prstGeom prst="rect">
            <a:avLst/>
          </a:prstGeom>
          <a:noFill/>
          <a:ln w="12700">
            <a:solidFill>
              <a:srgbClr val="8A0D43"/>
            </a:solidFill>
          </a:ln>
        </p:spPr>
        <p:txBody>
          <a:bodyPr wrap="square" rtlCol="0">
            <a:spAutoFit/>
          </a:bodyPr>
          <a:lstStyle/>
          <a:p>
            <a:r>
              <a:rPr lang="en-GB" sz="1100" b="1" dirty="0" err="1" smtClean="0">
                <a:latin typeface="Tahoma" panose="020B0604030504040204" pitchFamily="34" charset="0"/>
                <a:ea typeface="Tahoma" panose="020B0604030504040204" pitchFamily="34" charset="0"/>
                <a:cs typeface="Tahoma" panose="020B0604030504040204" pitchFamily="34" charset="0"/>
              </a:rPr>
              <a:t>MFL</a:t>
            </a:r>
            <a:endParaRPr lang="en-GB" sz="1100" b="1" dirty="0" smtClean="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‘Jobs and future plans’ topic covered in Year 10/11 </a:t>
            </a:r>
            <a:r>
              <a:rPr lang="en-GB" sz="1100" dirty="0" err="1">
                <a:latin typeface="Tahoma" panose="020B0604030504040204" pitchFamily="34" charset="0"/>
                <a:ea typeface="Tahoma" panose="020B0604030504040204" pitchFamily="34" charset="0"/>
                <a:cs typeface="Tahoma" panose="020B0604030504040204" pitchFamily="34" charset="0"/>
              </a:rPr>
              <a:t>incl</a:t>
            </a:r>
            <a:r>
              <a:rPr lang="en-GB" sz="1100" dirty="0">
                <a:latin typeface="Tahoma" panose="020B0604030504040204" pitchFamily="34" charset="0"/>
                <a:ea typeface="Tahoma" panose="020B0604030504040204" pitchFamily="34" charset="0"/>
                <a:cs typeface="Tahoma" panose="020B0604030504040204" pitchFamily="34" charset="0"/>
              </a:rPr>
              <a:t> a practice job interview lesson</a:t>
            </a: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Usually have Newman College in to do A level French/German lessons</a:t>
            </a: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Careers display on the </a:t>
            </a:r>
            <a:r>
              <a:rPr lang="en-GB" sz="1100" dirty="0" err="1">
                <a:latin typeface="Tahoma" panose="020B0604030504040204" pitchFamily="34" charset="0"/>
                <a:ea typeface="Tahoma" panose="020B0604030504040204" pitchFamily="34" charset="0"/>
                <a:cs typeface="Tahoma" panose="020B0604030504040204" pitchFamily="34" charset="0"/>
              </a:rPr>
              <a:t>MFL</a:t>
            </a:r>
            <a:r>
              <a:rPr lang="en-GB" sz="1100" dirty="0">
                <a:latin typeface="Tahoma" panose="020B0604030504040204" pitchFamily="34" charset="0"/>
                <a:ea typeface="Tahoma" panose="020B0604030504040204" pitchFamily="34" charset="0"/>
                <a:cs typeface="Tahoma" panose="020B0604030504040204" pitchFamily="34" charset="0"/>
              </a:rPr>
              <a:t> corridor</a:t>
            </a:r>
          </a:p>
        </p:txBody>
      </p:sp>
      <p:sp>
        <p:nvSpPr>
          <p:cNvPr id="49" name="TextBox 48">
            <a:extLst>
              <a:ext uri="{FF2B5EF4-FFF2-40B4-BE49-F238E27FC236}">
                <a16:creationId xmlns="" xmlns:a16="http://schemas.microsoft.com/office/drawing/2014/main" id="{EC756DFF-F86C-4401-A155-D7FCCEB23CEA}"/>
              </a:ext>
            </a:extLst>
          </p:cNvPr>
          <p:cNvSpPr txBox="1"/>
          <p:nvPr/>
        </p:nvSpPr>
        <p:spPr>
          <a:xfrm>
            <a:off x="103236" y="1678487"/>
            <a:ext cx="6651523" cy="1107996"/>
          </a:xfrm>
          <a:prstGeom prst="rect">
            <a:avLst/>
          </a:prstGeom>
          <a:noFill/>
          <a:ln>
            <a:solidFill>
              <a:srgbClr val="8A0D43"/>
            </a:solidFill>
          </a:ln>
        </p:spPr>
        <p:txBody>
          <a:bodyPr wrap="square" rtlCol="0">
            <a:spAutoFit/>
          </a:bodyPr>
          <a:lstStyle/>
          <a:p>
            <a:r>
              <a:rPr lang="en-GB" sz="1100" b="1" dirty="0" smtClean="0">
                <a:latin typeface="Tahoma" panose="020B0604030504040204" pitchFamily="34" charset="0"/>
                <a:ea typeface="Tahoma" panose="020B0604030504040204" pitchFamily="34" charset="0"/>
                <a:cs typeface="Tahoma" panose="020B0604030504040204" pitchFamily="34" charset="0"/>
              </a:rPr>
              <a:t>Performing Arts</a:t>
            </a: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The progressive curriculum prepares </a:t>
            </a:r>
            <a:r>
              <a:rPr lang="en-GB" sz="1100" dirty="0">
                <a:latin typeface="Tahoma" panose="020B0604030504040204" pitchFamily="34" charset="0"/>
                <a:ea typeface="Tahoma" panose="020B0604030504040204" pitchFamily="34" charset="0"/>
                <a:cs typeface="Tahoma" panose="020B0604030504040204" pitchFamily="34" charset="0"/>
              </a:rPr>
              <a:t>pupils should they wish to pursue </a:t>
            </a:r>
            <a:r>
              <a:rPr lang="en-GB" sz="1100" dirty="0" smtClean="0">
                <a:latin typeface="Tahoma" panose="020B0604030504040204" pitchFamily="34" charset="0"/>
                <a:ea typeface="Tahoma" panose="020B0604030504040204" pitchFamily="34" charset="0"/>
                <a:cs typeface="Tahoma" panose="020B0604030504040204" pitchFamily="34" charset="0"/>
              </a:rPr>
              <a:t>PA beyond </a:t>
            </a:r>
            <a:r>
              <a:rPr lang="en-GB" sz="1100" dirty="0">
                <a:latin typeface="Tahoma" panose="020B0604030504040204" pitchFamily="34" charset="0"/>
                <a:ea typeface="Tahoma" panose="020B0604030504040204" pitchFamily="34" charset="0"/>
                <a:cs typeface="Tahoma" panose="020B0604030504040204" pitchFamily="34" charset="0"/>
              </a:rPr>
              <a:t>GCSE </a:t>
            </a:r>
            <a:endParaRPr lang="en-GB" sz="1100" dirty="0" smtClean="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Former </a:t>
            </a:r>
            <a:r>
              <a:rPr lang="en-GB" sz="1100" dirty="0">
                <a:latin typeface="Tahoma" panose="020B0604030504040204" pitchFamily="34" charset="0"/>
                <a:ea typeface="Tahoma" panose="020B0604030504040204" pitchFamily="34" charset="0"/>
                <a:cs typeface="Tahoma" panose="020B0604030504040204" pitchFamily="34" charset="0"/>
              </a:rPr>
              <a:t>pupils often visit to share their experiences and in the past establishments have shared workshops.</a:t>
            </a: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NCFE </a:t>
            </a:r>
            <a:r>
              <a:rPr lang="en-GB" sz="1100" dirty="0">
                <a:latin typeface="Tahoma" panose="020B0604030504040204" pitchFamily="34" charset="0"/>
                <a:ea typeface="Tahoma" panose="020B0604030504040204" pitchFamily="34" charset="0"/>
                <a:cs typeface="Tahoma" panose="020B0604030504040204" pitchFamily="34" charset="0"/>
              </a:rPr>
              <a:t>Level 2 Technical Award in Music Technology  is offered as a vocational course with the ‘skill-base’ in mind for pupils with an interest in the field of </a:t>
            </a:r>
            <a:r>
              <a:rPr lang="en-GB" sz="1100" dirty="0" smtClean="0">
                <a:latin typeface="Tahoma" panose="020B0604030504040204" pitchFamily="34" charset="0"/>
                <a:ea typeface="Tahoma" panose="020B0604030504040204" pitchFamily="34" charset="0"/>
                <a:cs typeface="Tahoma" panose="020B0604030504040204" pitchFamily="34" charset="0"/>
              </a:rPr>
              <a:t>music </a:t>
            </a:r>
            <a:r>
              <a:rPr lang="en-GB" sz="1100" dirty="0">
                <a:latin typeface="Tahoma" panose="020B0604030504040204" pitchFamily="34" charset="0"/>
                <a:ea typeface="Tahoma" panose="020B0604030504040204" pitchFamily="34" charset="0"/>
                <a:cs typeface="Tahoma" panose="020B0604030504040204" pitchFamily="34" charset="0"/>
              </a:rPr>
              <a:t>(studio/ theatre/ live performance)</a:t>
            </a:r>
          </a:p>
        </p:txBody>
      </p:sp>
    </p:spTree>
    <p:extLst>
      <p:ext uri="{BB962C8B-B14F-4D97-AF65-F5344CB8AC3E}">
        <p14:creationId xmlns:p14="http://schemas.microsoft.com/office/powerpoint/2010/main" val="65311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B9480DCC-7860-4461-A573-0DA6CB8F78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68066" y="53688"/>
            <a:ext cx="386694" cy="480755"/>
          </a:xfrm>
          <a:prstGeom prst="rect">
            <a:avLst/>
          </a:prstGeom>
        </p:spPr>
      </p:pic>
      <p:sp>
        <p:nvSpPr>
          <p:cNvPr id="5" name="TextBox 4">
            <a:extLst>
              <a:ext uri="{FF2B5EF4-FFF2-40B4-BE49-F238E27FC236}">
                <a16:creationId xmlns="" xmlns:a16="http://schemas.microsoft.com/office/drawing/2014/main" id="{DF3E68CB-BE2C-49BE-9ECF-420CDB558FE0}"/>
              </a:ext>
            </a:extLst>
          </p:cNvPr>
          <p:cNvSpPr txBox="1"/>
          <p:nvPr/>
        </p:nvSpPr>
        <p:spPr>
          <a:xfrm>
            <a:off x="103238" y="151236"/>
            <a:ext cx="5897512" cy="400110"/>
          </a:xfrm>
          <a:prstGeom prst="rect">
            <a:avLst/>
          </a:prstGeom>
          <a:noFill/>
        </p:spPr>
        <p:txBody>
          <a:bodyPr wrap="square" rtlCol="0">
            <a:spAutoFit/>
          </a:bodyPr>
          <a:lstStyle/>
          <a:p>
            <a:r>
              <a:rPr lang="en-GB" sz="2000" b="1" dirty="0" smtClean="0"/>
              <a:t>Careers / High Aspiration across the Curriculum</a:t>
            </a:r>
            <a:endParaRPr lang="en-GB" sz="2000" b="1" dirty="0"/>
          </a:p>
        </p:txBody>
      </p:sp>
      <p:cxnSp>
        <p:nvCxnSpPr>
          <p:cNvPr id="6" name="Straight Connector 5">
            <a:extLst>
              <a:ext uri="{FF2B5EF4-FFF2-40B4-BE49-F238E27FC236}">
                <a16:creationId xmlns="" xmlns:a16="http://schemas.microsoft.com/office/drawing/2014/main" id="{9C58DB1F-1238-4B3E-A184-AAB69D5E0C98}"/>
              </a:ext>
            </a:extLst>
          </p:cNvPr>
          <p:cNvCxnSpPr>
            <a:cxnSpLocks/>
          </p:cNvCxnSpPr>
          <p:nvPr/>
        </p:nvCxnSpPr>
        <p:spPr>
          <a:xfrm flipH="1">
            <a:off x="0" y="534443"/>
            <a:ext cx="5353664" cy="30780"/>
          </a:xfrm>
          <a:prstGeom prst="line">
            <a:avLst/>
          </a:prstGeom>
          <a:ln w="57150">
            <a:solidFill>
              <a:srgbClr val="8A0D43"/>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 xmlns:a16="http://schemas.microsoft.com/office/drawing/2014/main" id="{ABCC09BF-6570-4BF8-9624-5F6CD9E27CD7}"/>
              </a:ext>
            </a:extLst>
          </p:cNvPr>
          <p:cNvCxnSpPr>
            <a:cxnSpLocks/>
          </p:cNvCxnSpPr>
          <p:nvPr/>
        </p:nvCxnSpPr>
        <p:spPr>
          <a:xfrm flipH="1" flipV="1">
            <a:off x="250549" y="9525134"/>
            <a:ext cx="6610350" cy="19781"/>
          </a:xfrm>
          <a:prstGeom prst="line">
            <a:avLst/>
          </a:prstGeom>
          <a:ln w="57150">
            <a:solidFill>
              <a:srgbClr val="8A0D43"/>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 xmlns:a16="http://schemas.microsoft.com/office/drawing/2014/main" id="{EC756DFF-F86C-4401-A155-D7FCCEB23CEA}"/>
              </a:ext>
            </a:extLst>
          </p:cNvPr>
          <p:cNvSpPr txBox="1"/>
          <p:nvPr/>
        </p:nvSpPr>
        <p:spPr>
          <a:xfrm>
            <a:off x="103236" y="640792"/>
            <a:ext cx="6651523" cy="1785104"/>
          </a:xfrm>
          <a:prstGeom prst="rect">
            <a:avLst/>
          </a:prstGeom>
          <a:noFill/>
          <a:ln>
            <a:solidFill>
              <a:srgbClr val="8A0D43"/>
            </a:solidFill>
          </a:ln>
        </p:spPr>
        <p:txBody>
          <a:bodyPr wrap="square" rtlCol="0">
            <a:spAutoFit/>
          </a:bodyPr>
          <a:lstStyle/>
          <a:p>
            <a:r>
              <a:rPr lang="en-GB" sz="1100" b="1" dirty="0">
                <a:latin typeface="Tahoma" panose="020B0604030504040204" pitchFamily="34" charset="0"/>
                <a:ea typeface="Tahoma" panose="020B0604030504040204" pitchFamily="34" charset="0"/>
                <a:cs typeface="Tahoma" panose="020B0604030504040204" pitchFamily="34" charset="0"/>
              </a:rPr>
              <a:t>R</a:t>
            </a:r>
            <a:r>
              <a:rPr lang="en-GB" sz="1100" b="1" dirty="0" smtClean="0">
                <a:latin typeface="Tahoma" panose="020B0604030504040204" pitchFamily="34" charset="0"/>
                <a:ea typeface="Tahoma" panose="020B0604030504040204" pitchFamily="34" charset="0"/>
                <a:cs typeface="Tahoma" panose="020B0604030504040204" pitchFamily="34" charset="0"/>
              </a:rPr>
              <a:t>E</a:t>
            </a: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Accommodate </a:t>
            </a:r>
            <a:r>
              <a:rPr lang="en-GB" sz="1100" dirty="0" smtClean="0">
                <a:latin typeface="Tahoma" panose="020B0604030504040204" pitchFamily="34" charset="0"/>
                <a:ea typeface="Tahoma" panose="020B0604030504040204" pitchFamily="34" charset="0"/>
                <a:cs typeface="Tahoma" panose="020B0604030504040204" pitchFamily="34" charset="0"/>
              </a:rPr>
              <a:t>visitors in Careers lessons </a:t>
            </a:r>
            <a:r>
              <a:rPr lang="en-GB" sz="1100" dirty="0">
                <a:latin typeface="Tahoma" panose="020B0604030504040204" pitchFamily="34" charset="0"/>
                <a:ea typeface="Tahoma" panose="020B0604030504040204" pitchFamily="34" charset="0"/>
                <a:cs typeface="Tahoma" panose="020B0604030504040204" pitchFamily="34" charset="0"/>
              </a:rPr>
              <a:t>each week in RE time (year 10)</a:t>
            </a: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C</a:t>
            </a:r>
            <a:r>
              <a:rPr lang="en-GB" sz="1100" dirty="0" smtClean="0">
                <a:latin typeface="Tahoma" panose="020B0604030504040204" pitchFamily="34" charset="0"/>
                <a:ea typeface="Tahoma" panose="020B0604030504040204" pitchFamily="34" charset="0"/>
                <a:cs typeface="Tahoma" panose="020B0604030504040204" pitchFamily="34" charset="0"/>
              </a:rPr>
              <a:t>ontacted </a:t>
            </a:r>
            <a:r>
              <a:rPr lang="en-GB" sz="1100" dirty="0">
                <a:latin typeface="Tahoma" panose="020B0604030504040204" pitchFamily="34" charset="0"/>
                <a:ea typeface="Tahoma" panose="020B0604030504040204" pitchFamily="34" charset="0"/>
                <a:cs typeface="Tahoma" panose="020B0604030504040204" pitchFamily="34" charset="0"/>
              </a:rPr>
              <a:t>Lancaster University </a:t>
            </a:r>
            <a:r>
              <a:rPr lang="en-GB" sz="1100" dirty="0" smtClean="0">
                <a:latin typeface="Tahoma" panose="020B0604030504040204" pitchFamily="34" charset="0"/>
                <a:ea typeface="Tahoma" panose="020B0604030504040204" pitchFamily="34" charset="0"/>
                <a:cs typeface="Tahoma" panose="020B0604030504040204" pitchFamily="34" charset="0"/>
              </a:rPr>
              <a:t>(</a:t>
            </a:r>
            <a:r>
              <a:rPr lang="en-GB" sz="1100" smtClean="0">
                <a:latin typeface="Tahoma" panose="020B0604030504040204" pitchFamily="34" charset="0"/>
                <a:ea typeface="Tahoma" panose="020B0604030504040204" pitchFamily="34" charset="0"/>
                <a:cs typeface="Tahoma" panose="020B0604030504040204" pitchFamily="34" charset="0"/>
              </a:rPr>
              <a:t>exploring running </a:t>
            </a:r>
            <a:r>
              <a:rPr lang="en-GB" sz="1100" dirty="0">
                <a:latin typeface="Tahoma" panose="020B0604030504040204" pitchFamily="34" charset="0"/>
                <a:ea typeface="Tahoma" panose="020B0604030504040204" pitchFamily="34" charset="0"/>
                <a:cs typeface="Tahoma" panose="020B0604030504040204" pitchFamily="34" charset="0"/>
              </a:rPr>
              <a:t>a trip)</a:t>
            </a: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Link with Edge Hill possible visit/students to come to school (on hold)</a:t>
            </a: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Police and Vicars visits (on hold but we hope to invite from Jan 2022)</a:t>
            </a: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Extended enquiry</a:t>
            </a: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Research skills taught explicitly </a:t>
            </a: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On </a:t>
            </a:r>
            <a:r>
              <a:rPr lang="en-GB" sz="1100" dirty="0">
                <a:latin typeface="Tahoma" panose="020B0604030504040204" pitchFamily="34" charset="0"/>
                <a:ea typeface="Tahoma" panose="020B0604030504040204" pitchFamily="34" charset="0"/>
                <a:cs typeface="Tahoma" panose="020B0604030504040204" pitchFamily="34" charset="0"/>
              </a:rPr>
              <a:t>Moodle we have a whole section on careers.  This has been shared with parents via twitter.</a:t>
            </a: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A-level taster lesson on </a:t>
            </a:r>
            <a:r>
              <a:rPr lang="en-GB" sz="1100" dirty="0" smtClean="0">
                <a:latin typeface="Tahoma" panose="020B0604030504040204" pitchFamily="34" charset="0"/>
                <a:ea typeface="Tahoma" panose="020B0604030504040204" pitchFamily="34" charset="0"/>
                <a:cs typeface="Tahoma" panose="020B0604030504040204" pitchFamily="34" charset="0"/>
              </a:rPr>
              <a:t>Moodle</a:t>
            </a:r>
            <a:endParaRPr lang="en-GB" sz="11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Careers and Gatsby benchmarks taught in RE lessons.</a:t>
            </a:r>
          </a:p>
        </p:txBody>
      </p:sp>
      <p:grpSp>
        <p:nvGrpSpPr>
          <p:cNvPr id="31" name="Group 30">
            <a:extLst>
              <a:ext uri="{FF2B5EF4-FFF2-40B4-BE49-F238E27FC236}">
                <a16:creationId xmlns="" xmlns:a16="http://schemas.microsoft.com/office/drawing/2014/main" id="{D2EAA528-198E-4F2B-B71B-3AA907460199}"/>
              </a:ext>
            </a:extLst>
          </p:cNvPr>
          <p:cNvGrpSpPr/>
          <p:nvPr/>
        </p:nvGrpSpPr>
        <p:grpSpPr>
          <a:xfrm>
            <a:off x="60706" y="9515458"/>
            <a:ext cx="379686" cy="331557"/>
            <a:chOff x="712380" y="9181637"/>
            <a:chExt cx="700285" cy="665378"/>
          </a:xfrm>
        </p:grpSpPr>
        <p:sp>
          <p:nvSpPr>
            <p:cNvPr id="16" name="Oval 15">
              <a:extLst>
                <a:ext uri="{FF2B5EF4-FFF2-40B4-BE49-F238E27FC236}">
                  <a16:creationId xmlns="" xmlns:a16="http://schemas.microsoft.com/office/drawing/2014/main" id="{E5135580-B53E-45A8-8DDC-3E7935315A60}"/>
                </a:ext>
              </a:extLst>
            </p:cNvPr>
            <p:cNvSpPr/>
            <p:nvPr/>
          </p:nvSpPr>
          <p:spPr>
            <a:xfrm>
              <a:off x="712380" y="9181637"/>
              <a:ext cx="700285" cy="665378"/>
            </a:xfrm>
            <a:prstGeom prst="ellipse">
              <a:avLst/>
            </a:prstGeom>
            <a:solidFill>
              <a:schemeClr val="bg1"/>
            </a:solidFill>
            <a:ln w="38100">
              <a:solidFill>
                <a:srgbClr val="8A0D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A close up of a logo&#10;&#10;Description automatically generated">
              <a:extLst>
                <a:ext uri="{FF2B5EF4-FFF2-40B4-BE49-F238E27FC236}">
                  <a16:creationId xmlns="" xmlns:a16="http://schemas.microsoft.com/office/drawing/2014/main" id="{ABB62A44-7A8F-4B13-BF92-2F5ADAE899B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4380"/>
            <a:stretch/>
          </p:blipFill>
          <p:spPr>
            <a:xfrm>
              <a:off x="788320" y="9279555"/>
              <a:ext cx="548404" cy="469542"/>
            </a:xfrm>
            <a:prstGeom prst="rect">
              <a:avLst/>
            </a:prstGeom>
          </p:spPr>
        </p:pic>
      </p:grpSp>
      <p:grpSp>
        <p:nvGrpSpPr>
          <p:cNvPr id="42" name="Group 41">
            <a:extLst>
              <a:ext uri="{FF2B5EF4-FFF2-40B4-BE49-F238E27FC236}">
                <a16:creationId xmlns="" xmlns:a16="http://schemas.microsoft.com/office/drawing/2014/main" id="{06FDCEE8-E279-4741-A547-9D5F02D30D59}"/>
              </a:ext>
            </a:extLst>
          </p:cNvPr>
          <p:cNvGrpSpPr/>
          <p:nvPr/>
        </p:nvGrpSpPr>
        <p:grpSpPr>
          <a:xfrm>
            <a:off x="2954141" y="7617588"/>
            <a:ext cx="921903" cy="254551"/>
            <a:chOff x="2831236" y="7888544"/>
            <a:chExt cx="921903" cy="254551"/>
          </a:xfrm>
        </p:grpSpPr>
        <p:grpSp>
          <p:nvGrpSpPr>
            <p:cNvPr id="41" name="Group 40">
              <a:extLst>
                <a:ext uri="{FF2B5EF4-FFF2-40B4-BE49-F238E27FC236}">
                  <a16:creationId xmlns="" xmlns:a16="http://schemas.microsoft.com/office/drawing/2014/main" id="{A2D84C32-3688-4BEA-9C43-89430A6994E9}"/>
                </a:ext>
              </a:extLst>
            </p:cNvPr>
            <p:cNvGrpSpPr/>
            <p:nvPr/>
          </p:nvGrpSpPr>
          <p:grpSpPr>
            <a:xfrm>
              <a:off x="2831236" y="7888544"/>
              <a:ext cx="273619" cy="252862"/>
              <a:chOff x="7241063" y="2784751"/>
              <a:chExt cx="273619" cy="252862"/>
            </a:xfrm>
          </p:grpSpPr>
          <p:sp>
            <p:nvSpPr>
              <p:cNvPr id="33" name="Oval 25">
                <a:extLst>
                  <a:ext uri="{FF2B5EF4-FFF2-40B4-BE49-F238E27FC236}">
                    <a16:creationId xmlns="" xmlns:a16="http://schemas.microsoft.com/office/drawing/2014/main" id="{C1140CBC-D213-45CB-9B68-AC6E9B4850A4}"/>
                  </a:ext>
                </a:extLst>
              </p:cNvPr>
              <p:cNvSpPr>
                <a:spLocks noChangeArrowheads="1"/>
              </p:cNvSpPr>
              <p:nvPr/>
            </p:nvSpPr>
            <p:spPr bwMode="auto">
              <a:xfrm>
                <a:off x="7241063" y="2784751"/>
                <a:ext cx="273619" cy="252862"/>
              </a:xfrm>
              <a:prstGeom prst="ellipse">
                <a:avLst/>
              </a:prstGeom>
              <a:solidFill>
                <a:srgbClr val="BFD1DF"/>
              </a:solidFill>
              <a:ln>
                <a:noFill/>
              </a:ln>
            </p:spPr>
            <p:txBody>
              <a:bodyPr vert="horz" wrap="square" lIns="91440" tIns="45720" rIns="91440" bIns="45720" numCol="1" anchor="t" anchorCtr="0" compatLnSpc="1">
                <a:prstTxWarp prst="textNoShape">
                  <a:avLst/>
                </a:prstTxWarp>
              </a:bodyPr>
              <a:lstStyle/>
              <a:p>
                <a:endParaRPr lang="en-US">
                  <a:latin typeface="+mn-lt"/>
                  <a:cs typeface="+mn-ea"/>
                  <a:sym typeface="+mn-lt"/>
                </a:endParaRPr>
              </a:p>
            </p:txBody>
          </p:sp>
          <p:pic>
            <p:nvPicPr>
              <p:cNvPr id="34" name="Picture 33" descr="A close up of a logo&#10;&#10;Description automatically generated">
                <a:extLst>
                  <a:ext uri="{FF2B5EF4-FFF2-40B4-BE49-F238E27FC236}">
                    <a16:creationId xmlns="" xmlns:a16="http://schemas.microsoft.com/office/drawing/2014/main" id="{2F6A8613-1DBF-4B27-A25D-F9AC7DF9401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325"/>
              <a:stretch/>
            </p:blipFill>
            <p:spPr>
              <a:xfrm>
                <a:off x="7241063" y="2804126"/>
                <a:ext cx="273619" cy="214112"/>
              </a:xfrm>
              <a:prstGeom prst="rect">
                <a:avLst/>
              </a:prstGeom>
              <a:noFill/>
            </p:spPr>
          </p:pic>
        </p:grpSp>
        <p:grpSp>
          <p:nvGrpSpPr>
            <p:cNvPr id="35" name="Group 34">
              <a:extLst>
                <a:ext uri="{FF2B5EF4-FFF2-40B4-BE49-F238E27FC236}">
                  <a16:creationId xmlns="" xmlns:a16="http://schemas.microsoft.com/office/drawing/2014/main" id="{39C0CE31-6403-47FE-8405-F50ADBA05F10}"/>
                </a:ext>
              </a:extLst>
            </p:cNvPr>
            <p:cNvGrpSpPr/>
            <p:nvPr/>
          </p:nvGrpSpPr>
          <p:grpSpPr>
            <a:xfrm>
              <a:off x="3151416" y="7890269"/>
              <a:ext cx="277581" cy="252826"/>
              <a:chOff x="7622798" y="3302997"/>
              <a:chExt cx="277581" cy="252826"/>
            </a:xfrm>
          </p:grpSpPr>
          <p:sp>
            <p:nvSpPr>
              <p:cNvPr id="36" name="Oval 25">
                <a:extLst>
                  <a:ext uri="{FF2B5EF4-FFF2-40B4-BE49-F238E27FC236}">
                    <a16:creationId xmlns="" xmlns:a16="http://schemas.microsoft.com/office/drawing/2014/main" id="{575605EC-70A4-4FA0-8C76-B88C5D957AA6}"/>
                  </a:ext>
                </a:extLst>
              </p:cNvPr>
              <p:cNvSpPr>
                <a:spLocks noChangeArrowheads="1"/>
              </p:cNvSpPr>
              <p:nvPr/>
            </p:nvSpPr>
            <p:spPr bwMode="auto">
              <a:xfrm>
                <a:off x="7622798" y="3302997"/>
                <a:ext cx="277581" cy="252826"/>
              </a:xfrm>
              <a:prstGeom prst="ellipse">
                <a:avLst/>
              </a:prstGeom>
              <a:solidFill>
                <a:srgbClr val="BFD1DF"/>
              </a:solidFill>
              <a:ln>
                <a:noFill/>
              </a:ln>
            </p:spPr>
            <p:txBody>
              <a:bodyPr vert="horz" wrap="square" lIns="91440" tIns="45720" rIns="91440" bIns="45720" numCol="1" anchor="t" anchorCtr="0" compatLnSpc="1">
                <a:prstTxWarp prst="textNoShape">
                  <a:avLst/>
                </a:prstTxWarp>
              </a:bodyPr>
              <a:lstStyle/>
              <a:p>
                <a:endParaRPr lang="en-US">
                  <a:latin typeface="+mn-lt"/>
                  <a:cs typeface="+mn-ea"/>
                  <a:sym typeface="+mn-lt"/>
                </a:endParaRPr>
              </a:p>
            </p:txBody>
          </p:sp>
          <p:pic>
            <p:nvPicPr>
              <p:cNvPr id="37" name="Picture 36" descr="A close up of a logo&#10;&#10;Description automatically generated">
                <a:extLst>
                  <a:ext uri="{FF2B5EF4-FFF2-40B4-BE49-F238E27FC236}">
                    <a16:creationId xmlns="" xmlns:a16="http://schemas.microsoft.com/office/drawing/2014/main" id="{A99D860D-9BBC-454B-9167-E67E694BA177}"/>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380"/>
              <a:stretch/>
            </p:blipFill>
            <p:spPr>
              <a:xfrm>
                <a:off x="7642656" y="3327483"/>
                <a:ext cx="237864" cy="185496"/>
              </a:xfrm>
              <a:prstGeom prst="rect">
                <a:avLst/>
              </a:prstGeom>
              <a:noFill/>
            </p:spPr>
          </p:pic>
        </p:grpSp>
        <p:grpSp>
          <p:nvGrpSpPr>
            <p:cNvPr id="38" name="Group 37">
              <a:extLst>
                <a:ext uri="{FF2B5EF4-FFF2-40B4-BE49-F238E27FC236}">
                  <a16:creationId xmlns="" xmlns:a16="http://schemas.microsoft.com/office/drawing/2014/main" id="{D118AD4F-68A7-4B50-9C09-E6F91DE5B7ED}"/>
                </a:ext>
              </a:extLst>
            </p:cNvPr>
            <p:cNvGrpSpPr/>
            <p:nvPr/>
          </p:nvGrpSpPr>
          <p:grpSpPr>
            <a:xfrm>
              <a:off x="3475558" y="7890269"/>
              <a:ext cx="277581" cy="252826"/>
              <a:chOff x="8843880" y="3880749"/>
              <a:chExt cx="277581" cy="252826"/>
            </a:xfrm>
          </p:grpSpPr>
          <p:sp>
            <p:nvSpPr>
              <p:cNvPr id="39" name="Oval 25">
                <a:extLst>
                  <a:ext uri="{FF2B5EF4-FFF2-40B4-BE49-F238E27FC236}">
                    <a16:creationId xmlns="" xmlns:a16="http://schemas.microsoft.com/office/drawing/2014/main" id="{AD566360-73C5-4955-9502-9151BBD64405}"/>
                  </a:ext>
                </a:extLst>
              </p:cNvPr>
              <p:cNvSpPr>
                <a:spLocks noChangeArrowheads="1"/>
              </p:cNvSpPr>
              <p:nvPr/>
            </p:nvSpPr>
            <p:spPr bwMode="auto">
              <a:xfrm>
                <a:off x="8843880" y="3880749"/>
                <a:ext cx="277581" cy="252826"/>
              </a:xfrm>
              <a:prstGeom prst="ellipse">
                <a:avLst/>
              </a:prstGeom>
              <a:solidFill>
                <a:srgbClr val="BFD1DF"/>
              </a:solidFill>
              <a:ln>
                <a:noFill/>
              </a:ln>
            </p:spPr>
            <p:txBody>
              <a:bodyPr vert="horz" wrap="square" lIns="91440" tIns="45720" rIns="91440" bIns="45720" numCol="1" anchor="t" anchorCtr="0" compatLnSpc="1">
                <a:prstTxWarp prst="textNoShape">
                  <a:avLst/>
                </a:prstTxWarp>
              </a:bodyPr>
              <a:lstStyle/>
              <a:p>
                <a:endParaRPr lang="en-US">
                  <a:latin typeface="+mn-lt"/>
                  <a:cs typeface="+mn-ea"/>
                  <a:sym typeface="+mn-lt"/>
                </a:endParaRPr>
              </a:p>
            </p:txBody>
          </p:sp>
          <p:pic>
            <p:nvPicPr>
              <p:cNvPr id="40" name="Picture 39" descr="A close up of a logo&#10;&#10;Description automatically generated">
                <a:extLst>
                  <a:ext uri="{FF2B5EF4-FFF2-40B4-BE49-F238E27FC236}">
                    <a16:creationId xmlns="" xmlns:a16="http://schemas.microsoft.com/office/drawing/2014/main" id="{FF54C7A3-88E1-47BC-B95D-B5DD124DFE89}"/>
                  </a:ext>
                </a:extLst>
              </p:cNvPr>
              <p:cNvPicPr>
                <a:picLocks noChangeAspect="1"/>
              </p:cNvPicPr>
              <p:nvPr/>
            </p:nvPicPr>
            <p:blipFill rotWithShape="1">
              <a:blip r:embed="rId6" cstate="print">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b="13069"/>
              <a:stretch/>
            </p:blipFill>
            <p:spPr>
              <a:xfrm flipH="1">
                <a:off x="8858200" y="3916151"/>
                <a:ext cx="229890" cy="182022"/>
              </a:xfrm>
              <a:prstGeom prst="rect">
                <a:avLst/>
              </a:prstGeom>
              <a:noFill/>
              <a:ln>
                <a:noFill/>
              </a:ln>
            </p:spPr>
          </p:pic>
        </p:grpSp>
      </p:grpSp>
      <p:grpSp>
        <p:nvGrpSpPr>
          <p:cNvPr id="63" name="Group 62">
            <a:extLst>
              <a:ext uri="{FF2B5EF4-FFF2-40B4-BE49-F238E27FC236}">
                <a16:creationId xmlns="" xmlns:a16="http://schemas.microsoft.com/office/drawing/2014/main" id="{ADADB4DD-A9A1-4F2E-9CD9-2046E03A07AF}"/>
              </a:ext>
            </a:extLst>
          </p:cNvPr>
          <p:cNvGrpSpPr/>
          <p:nvPr/>
        </p:nvGrpSpPr>
        <p:grpSpPr>
          <a:xfrm>
            <a:off x="2954141" y="2374189"/>
            <a:ext cx="921903" cy="254551"/>
            <a:chOff x="2831236" y="7888544"/>
            <a:chExt cx="921903" cy="254551"/>
          </a:xfrm>
        </p:grpSpPr>
        <p:grpSp>
          <p:nvGrpSpPr>
            <p:cNvPr id="64" name="Group 63">
              <a:extLst>
                <a:ext uri="{FF2B5EF4-FFF2-40B4-BE49-F238E27FC236}">
                  <a16:creationId xmlns="" xmlns:a16="http://schemas.microsoft.com/office/drawing/2014/main" id="{93F2A241-9EDC-460A-9D8D-C457E9AF2E64}"/>
                </a:ext>
              </a:extLst>
            </p:cNvPr>
            <p:cNvGrpSpPr/>
            <p:nvPr/>
          </p:nvGrpSpPr>
          <p:grpSpPr>
            <a:xfrm>
              <a:off x="2831236" y="7888544"/>
              <a:ext cx="273619" cy="252862"/>
              <a:chOff x="7241063" y="2784751"/>
              <a:chExt cx="273619" cy="252862"/>
            </a:xfrm>
          </p:grpSpPr>
          <p:sp>
            <p:nvSpPr>
              <p:cNvPr id="71" name="Oval 25">
                <a:extLst>
                  <a:ext uri="{FF2B5EF4-FFF2-40B4-BE49-F238E27FC236}">
                    <a16:creationId xmlns="" xmlns:a16="http://schemas.microsoft.com/office/drawing/2014/main" id="{12B9AFFF-D9EA-4903-9E9D-1FDDA35022D3}"/>
                  </a:ext>
                </a:extLst>
              </p:cNvPr>
              <p:cNvSpPr>
                <a:spLocks noChangeArrowheads="1"/>
              </p:cNvSpPr>
              <p:nvPr/>
            </p:nvSpPr>
            <p:spPr bwMode="auto">
              <a:xfrm>
                <a:off x="7241063" y="2784751"/>
                <a:ext cx="273619" cy="252862"/>
              </a:xfrm>
              <a:prstGeom prst="ellipse">
                <a:avLst/>
              </a:prstGeom>
              <a:solidFill>
                <a:srgbClr val="BFD1DF"/>
              </a:solidFill>
              <a:ln>
                <a:noFill/>
              </a:ln>
            </p:spPr>
            <p:txBody>
              <a:bodyPr vert="horz" wrap="square" lIns="91440" tIns="45720" rIns="91440" bIns="45720" numCol="1" anchor="t" anchorCtr="0" compatLnSpc="1">
                <a:prstTxWarp prst="textNoShape">
                  <a:avLst/>
                </a:prstTxWarp>
              </a:bodyPr>
              <a:lstStyle/>
              <a:p>
                <a:endParaRPr lang="en-US">
                  <a:latin typeface="+mn-lt"/>
                  <a:cs typeface="+mn-ea"/>
                  <a:sym typeface="+mn-lt"/>
                </a:endParaRPr>
              </a:p>
            </p:txBody>
          </p:sp>
          <p:pic>
            <p:nvPicPr>
              <p:cNvPr id="72" name="Picture 71" descr="A close up of a logo&#10;&#10;Description automatically generated">
                <a:extLst>
                  <a:ext uri="{FF2B5EF4-FFF2-40B4-BE49-F238E27FC236}">
                    <a16:creationId xmlns="" xmlns:a16="http://schemas.microsoft.com/office/drawing/2014/main" id="{5B76F8C0-3EC6-4B03-83D1-935789FA249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325"/>
              <a:stretch/>
            </p:blipFill>
            <p:spPr>
              <a:xfrm>
                <a:off x="7241063" y="2804126"/>
                <a:ext cx="273619" cy="214112"/>
              </a:xfrm>
              <a:prstGeom prst="rect">
                <a:avLst/>
              </a:prstGeom>
              <a:noFill/>
            </p:spPr>
          </p:pic>
        </p:grpSp>
        <p:grpSp>
          <p:nvGrpSpPr>
            <p:cNvPr id="65" name="Group 64">
              <a:extLst>
                <a:ext uri="{FF2B5EF4-FFF2-40B4-BE49-F238E27FC236}">
                  <a16:creationId xmlns="" xmlns:a16="http://schemas.microsoft.com/office/drawing/2014/main" id="{74AE0937-9CF9-44F4-AD95-818BC3C30877}"/>
                </a:ext>
              </a:extLst>
            </p:cNvPr>
            <p:cNvGrpSpPr/>
            <p:nvPr/>
          </p:nvGrpSpPr>
          <p:grpSpPr>
            <a:xfrm>
              <a:off x="3151416" y="7890269"/>
              <a:ext cx="277581" cy="252826"/>
              <a:chOff x="7622798" y="3302997"/>
              <a:chExt cx="277581" cy="252826"/>
            </a:xfrm>
          </p:grpSpPr>
          <p:sp>
            <p:nvSpPr>
              <p:cNvPr id="69" name="Oval 25">
                <a:extLst>
                  <a:ext uri="{FF2B5EF4-FFF2-40B4-BE49-F238E27FC236}">
                    <a16:creationId xmlns="" xmlns:a16="http://schemas.microsoft.com/office/drawing/2014/main" id="{1AD679CB-D6EA-405E-92FD-455B31BA9F3E}"/>
                  </a:ext>
                </a:extLst>
              </p:cNvPr>
              <p:cNvSpPr>
                <a:spLocks noChangeArrowheads="1"/>
              </p:cNvSpPr>
              <p:nvPr/>
            </p:nvSpPr>
            <p:spPr bwMode="auto">
              <a:xfrm>
                <a:off x="7622798" y="3302997"/>
                <a:ext cx="277581" cy="252826"/>
              </a:xfrm>
              <a:prstGeom prst="ellipse">
                <a:avLst/>
              </a:prstGeom>
              <a:solidFill>
                <a:srgbClr val="BFD1DF"/>
              </a:solidFill>
              <a:ln>
                <a:noFill/>
              </a:ln>
            </p:spPr>
            <p:txBody>
              <a:bodyPr vert="horz" wrap="square" lIns="91440" tIns="45720" rIns="91440" bIns="45720" numCol="1" anchor="t" anchorCtr="0" compatLnSpc="1">
                <a:prstTxWarp prst="textNoShape">
                  <a:avLst/>
                </a:prstTxWarp>
              </a:bodyPr>
              <a:lstStyle/>
              <a:p>
                <a:endParaRPr lang="en-US">
                  <a:latin typeface="+mn-lt"/>
                  <a:cs typeface="+mn-ea"/>
                  <a:sym typeface="+mn-lt"/>
                </a:endParaRPr>
              </a:p>
            </p:txBody>
          </p:sp>
          <p:pic>
            <p:nvPicPr>
              <p:cNvPr id="70" name="Picture 69" descr="A close up of a logo&#10;&#10;Description automatically generated">
                <a:extLst>
                  <a:ext uri="{FF2B5EF4-FFF2-40B4-BE49-F238E27FC236}">
                    <a16:creationId xmlns="" xmlns:a16="http://schemas.microsoft.com/office/drawing/2014/main" id="{EDA1EFB0-BBD3-4435-9D99-651CE58F4207}"/>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380"/>
              <a:stretch/>
            </p:blipFill>
            <p:spPr>
              <a:xfrm>
                <a:off x="7642656" y="3327483"/>
                <a:ext cx="237864" cy="185496"/>
              </a:xfrm>
              <a:prstGeom prst="rect">
                <a:avLst/>
              </a:prstGeom>
              <a:noFill/>
            </p:spPr>
          </p:pic>
        </p:grpSp>
        <p:grpSp>
          <p:nvGrpSpPr>
            <p:cNvPr id="66" name="Group 65">
              <a:extLst>
                <a:ext uri="{FF2B5EF4-FFF2-40B4-BE49-F238E27FC236}">
                  <a16:creationId xmlns="" xmlns:a16="http://schemas.microsoft.com/office/drawing/2014/main" id="{B78F213C-46F8-4818-91DB-747B343EC0C2}"/>
                </a:ext>
              </a:extLst>
            </p:cNvPr>
            <p:cNvGrpSpPr/>
            <p:nvPr/>
          </p:nvGrpSpPr>
          <p:grpSpPr>
            <a:xfrm>
              <a:off x="3475558" y="7890269"/>
              <a:ext cx="277581" cy="252826"/>
              <a:chOff x="8843880" y="3880749"/>
              <a:chExt cx="277581" cy="252826"/>
            </a:xfrm>
          </p:grpSpPr>
          <p:sp>
            <p:nvSpPr>
              <p:cNvPr id="67" name="Oval 25">
                <a:extLst>
                  <a:ext uri="{FF2B5EF4-FFF2-40B4-BE49-F238E27FC236}">
                    <a16:creationId xmlns="" xmlns:a16="http://schemas.microsoft.com/office/drawing/2014/main" id="{7C158BBC-0D31-4D28-8EBB-459A3D5344FA}"/>
                  </a:ext>
                </a:extLst>
              </p:cNvPr>
              <p:cNvSpPr>
                <a:spLocks noChangeArrowheads="1"/>
              </p:cNvSpPr>
              <p:nvPr/>
            </p:nvSpPr>
            <p:spPr bwMode="auto">
              <a:xfrm>
                <a:off x="8843880" y="3880749"/>
                <a:ext cx="277581" cy="252826"/>
              </a:xfrm>
              <a:prstGeom prst="ellipse">
                <a:avLst/>
              </a:prstGeom>
              <a:solidFill>
                <a:srgbClr val="BFD1DF"/>
              </a:solidFill>
              <a:ln>
                <a:noFill/>
              </a:ln>
            </p:spPr>
            <p:txBody>
              <a:bodyPr vert="horz" wrap="square" lIns="91440" tIns="45720" rIns="91440" bIns="45720" numCol="1" anchor="t" anchorCtr="0" compatLnSpc="1">
                <a:prstTxWarp prst="textNoShape">
                  <a:avLst/>
                </a:prstTxWarp>
              </a:bodyPr>
              <a:lstStyle/>
              <a:p>
                <a:endParaRPr lang="en-US">
                  <a:latin typeface="+mn-lt"/>
                  <a:cs typeface="+mn-ea"/>
                  <a:sym typeface="+mn-lt"/>
                </a:endParaRPr>
              </a:p>
            </p:txBody>
          </p:sp>
          <p:pic>
            <p:nvPicPr>
              <p:cNvPr id="68" name="Picture 67" descr="A close up of a logo&#10;&#10;Description automatically generated">
                <a:extLst>
                  <a:ext uri="{FF2B5EF4-FFF2-40B4-BE49-F238E27FC236}">
                    <a16:creationId xmlns="" xmlns:a16="http://schemas.microsoft.com/office/drawing/2014/main" id="{0E5FDBEB-8D74-481F-A13C-09118885DFD4}"/>
                  </a:ext>
                </a:extLst>
              </p:cNvPr>
              <p:cNvPicPr>
                <a:picLocks noChangeAspect="1"/>
              </p:cNvPicPr>
              <p:nvPr/>
            </p:nvPicPr>
            <p:blipFill rotWithShape="1">
              <a:blip r:embed="rId6" cstate="print">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b="13069"/>
              <a:stretch/>
            </p:blipFill>
            <p:spPr>
              <a:xfrm flipH="1">
                <a:off x="8858200" y="3916151"/>
                <a:ext cx="229890" cy="182022"/>
              </a:xfrm>
              <a:prstGeom prst="rect">
                <a:avLst/>
              </a:prstGeom>
              <a:noFill/>
              <a:ln>
                <a:noFill/>
              </a:ln>
            </p:spPr>
          </p:pic>
        </p:grpSp>
      </p:grpSp>
      <p:sp>
        <p:nvSpPr>
          <p:cNvPr id="43" name="TextBox 42">
            <a:extLst>
              <a:ext uri="{FF2B5EF4-FFF2-40B4-BE49-F238E27FC236}">
                <a16:creationId xmlns="" xmlns:a16="http://schemas.microsoft.com/office/drawing/2014/main" id="{EC756DFF-F86C-4401-A155-D7FCCEB23CEA}"/>
              </a:ext>
            </a:extLst>
          </p:cNvPr>
          <p:cNvSpPr txBox="1"/>
          <p:nvPr/>
        </p:nvSpPr>
        <p:spPr>
          <a:xfrm>
            <a:off x="101880" y="2500620"/>
            <a:ext cx="6651523" cy="1785104"/>
          </a:xfrm>
          <a:prstGeom prst="rect">
            <a:avLst/>
          </a:prstGeom>
          <a:noFill/>
          <a:ln>
            <a:solidFill>
              <a:srgbClr val="8A0D43"/>
            </a:solidFill>
          </a:ln>
        </p:spPr>
        <p:txBody>
          <a:bodyPr wrap="square" rtlCol="0">
            <a:spAutoFit/>
          </a:bodyPr>
          <a:lstStyle/>
          <a:p>
            <a:r>
              <a:rPr lang="en-GB" sz="1100" b="1" dirty="0" smtClean="0">
                <a:latin typeface="Tahoma" panose="020B0604030504040204" pitchFamily="34" charset="0"/>
                <a:ea typeface="Tahoma" panose="020B0604030504040204" pitchFamily="34" charset="0"/>
                <a:cs typeface="Tahoma" panose="020B0604030504040204" pitchFamily="34" charset="0"/>
              </a:rPr>
              <a:t>Science</a:t>
            </a: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Staff have identified careers and links to specific careers for each topic at GCSE and this information has been embedded into lesson PowerPoints throughout 2020-21. These are now referred to in lessons</a:t>
            </a:r>
            <a:r>
              <a:rPr lang="en-GB" sz="1100" dirty="0" smtClean="0">
                <a:latin typeface="Tahoma" panose="020B0604030504040204" pitchFamily="34" charset="0"/>
                <a:ea typeface="Tahoma" panose="020B0604030504040204" pitchFamily="34" charset="0"/>
                <a:cs typeface="Tahoma" panose="020B0604030504040204" pitchFamily="34" charset="0"/>
              </a:rPr>
              <a:t>.</a:t>
            </a:r>
            <a:endParaRPr lang="en-GB" sz="11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Careers are discussed in lessons when relevant and how the particular content links to a career path. Throughout lessons students are taught skills which can be used in the next stages of their careers and education</a:t>
            </a:r>
            <a:r>
              <a:rPr lang="en-GB" sz="1100" dirty="0" smtClean="0">
                <a:latin typeface="Tahoma" panose="020B0604030504040204" pitchFamily="34" charset="0"/>
                <a:ea typeface="Tahoma" panose="020B0604030504040204" pitchFamily="34" charset="0"/>
                <a:cs typeface="Tahoma" panose="020B0604030504040204" pitchFamily="34" charset="0"/>
              </a:rPr>
              <a:t>.</a:t>
            </a:r>
            <a:endParaRPr lang="en-GB" sz="11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A display board </a:t>
            </a:r>
            <a:r>
              <a:rPr lang="en-GB" sz="1100" dirty="0" smtClean="0">
                <a:latin typeface="Tahoma" panose="020B0604030504040204" pitchFamily="34" charset="0"/>
                <a:ea typeface="Tahoma" panose="020B0604030504040204" pitchFamily="34" charset="0"/>
                <a:cs typeface="Tahoma" panose="020B0604030504040204" pitchFamily="34" charset="0"/>
              </a:rPr>
              <a:t>showing </a:t>
            </a:r>
            <a:r>
              <a:rPr lang="en-GB" sz="1100" dirty="0">
                <a:latin typeface="Tahoma" panose="020B0604030504040204" pitchFamily="34" charset="0"/>
                <a:ea typeface="Tahoma" panose="020B0604030504040204" pitchFamily="34" charset="0"/>
                <a:cs typeface="Tahoma" panose="020B0604030504040204" pitchFamily="34" charset="0"/>
              </a:rPr>
              <a:t>the different career paths available with science qualifications has been developed and placed in the S7 corridor. </a:t>
            </a: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The department has developed links with </a:t>
            </a:r>
            <a:r>
              <a:rPr lang="en-GB" sz="1100" dirty="0" err="1">
                <a:latin typeface="Tahoma" panose="020B0604030504040204" pitchFamily="34" charset="0"/>
                <a:ea typeface="Tahoma" panose="020B0604030504040204" pitchFamily="34" charset="0"/>
                <a:cs typeface="Tahoma" panose="020B0604030504040204" pitchFamily="34" charset="0"/>
              </a:rPr>
              <a:t>IOP</a:t>
            </a:r>
            <a:r>
              <a:rPr lang="en-GB" sz="1100" dirty="0">
                <a:latin typeface="Tahoma" panose="020B0604030504040204" pitchFamily="34" charset="0"/>
                <a:ea typeface="Tahoma" panose="020B0604030504040204" pitchFamily="34" charset="0"/>
                <a:cs typeface="Tahoma" panose="020B0604030504040204" pitchFamily="34" charset="0"/>
              </a:rPr>
              <a:t> to improve gender balance</a:t>
            </a:r>
          </a:p>
        </p:txBody>
      </p:sp>
      <p:sp>
        <p:nvSpPr>
          <p:cNvPr id="44" name="TextBox 43">
            <a:extLst>
              <a:ext uri="{FF2B5EF4-FFF2-40B4-BE49-F238E27FC236}">
                <a16:creationId xmlns="" xmlns:a16="http://schemas.microsoft.com/office/drawing/2014/main" id="{EC756DFF-F86C-4401-A155-D7FCCEB23CEA}"/>
              </a:ext>
            </a:extLst>
          </p:cNvPr>
          <p:cNvSpPr txBox="1"/>
          <p:nvPr/>
        </p:nvSpPr>
        <p:spPr>
          <a:xfrm>
            <a:off x="101880" y="4363862"/>
            <a:ext cx="6651523" cy="1615827"/>
          </a:xfrm>
          <a:prstGeom prst="rect">
            <a:avLst/>
          </a:prstGeom>
          <a:noFill/>
          <a:ln>
            <a:solidFill>
              <a:srgbClr val="8A0D43"/>
            </a:solidFill>
          </a:ln>
        </p:spPr>
        <p:txBody>
          <a:bodyPr wrap="square" rtlCol="0">
            <a:spAutoFit/>
          </a:bodyPr>
          <a:lstStyle/>
          <a:p>
            <a:r>
              <a:rPr lang="en-GB" sz="1100" b="1" dirty="0" smtClean="0">
                <a:latin typeface="Tahoma" panose="020B0604030504040204" pitchFamily="34" charset="0"/>
                <a:ea typeface="Tahoma" panose="020B0604030504040204" pitchFamily="34" charset="0"/>
                <a:cs typeface="Tahoma" panose="020B0604030504040204" pitchFamily="34" charset="0"/>
              </a:rPr>
              <a:t>Technology</a:t>
            </a:r>
          </a:p>
          <a:p>
            <a:pPr marL="171450" indent="-171450">
              <a:buFont typeface="Arial" panose="020B0604020202020204" pitchFamily="34" charset="0"/>
              <a:buChar char="•"/>
            </a:pPr>
            <a:r>
              <a:rPr lang="en-GB" sz="1100" dirty="0">
                <a:latin typeface="Tahoma" panose="020B0604030504040204" pitchFamily="34" charset="0"/>
                <a:ea typeface="Tahoma" panose="020B0604030504040204" pitchFamily="34" charset="0"/>
                <a:cs typeface="Tahoma" panose="020B0604030504040204" pitchFamily="34" charset="0"/>
              </a:rPr>
              <a:t>Options talk given to Year 8 – career options discussed</a:t>
            </a:r>
          </a:p>
          <a:p>
            <a:pPr marL="171450" indent="-171450">
              <a:buFont typeface="Arial" panose="020B0604020202020204" pitchFamily="34" charset="0"/>
              <a:buChar char="•"/>
            </a:pPr>
            <a:r>
              <a:rPr lang="en-GB" sz="1100" b="1" dirty="0">
                <a:latin typeface="Tahoma" panose="020B0604030504040204" pitchFamily="34" charset="0"/>
                <a:ea typeface="Tahoma" panose="020B0604030504040204" pitchFamily="34" charset="0"/>
                <a:cs typeface="Tahoma" panose="020B0604030504040204" pitchFamily="34" charset="0"/>
              </a:rPr>
              <a:t>Art</a:t>
            </a:r>
            <a:r>
              <a:rPr lang="en-GB" sz="1100" dirty="0">
                <a:latin typeface="Tahoma" panose="020B0604030504040204" pitchFamily="34" charset="0"/>
                <a:ea typeface="Tahoma" panose="020B0604030504040204" pitchFamily="34" charset="0"/>
                <a:cs typeface="Tahoma" panose="020B0604030504040204" pitchFamily="34" charset="0"/>
              </a:rPr>
              <a:t> -Careers /past pupils display, Staff visit </a:t>
            </a:r>
            <a:r>
              <a:rPr lang="en-GB" sz="1100" dirty="0" err="1">
                <a:latin typeface="Tahoma" panose="020B0604030504040204" pitchFamily="34" charset="0"/>
                <a:ea typeface="Tahoma" panose="020B0604030504040204" pitchFamily="34" charset="0"/>
                <a:cs typeface="Tahoma" panose="020B0604030504040204" pitchFamily="34" charset="0"/>
              </a:rPr>
              <a:t>Newman+Runshaw</a:t>
            </a:r>
            <a:r>
              <a:rPr lang="en-GB" sz="1100" dirty="0">
                <a:latin typeface="Tahoma" panose="020B0604030504040204" pitchFamily="34" charset="0"/>
                <a:ea typeface="Tahoma" panose="020B0604030504040204" pitchFamily="34" charset="0"/>
                <a:cs typeface="Tahoma" panose="020B0604030504040204" pitchFamily="34" charset="0"/>
              </a:rPr>
              <a:t> to keep pupils updated. Careers information added to </a:t>
            </a:r>
            <a:r>
              <a:rPr lang="en-GB" sz="1100" dirty="0" smtClean="0">
                <a:latin typeface="Tahoma" panose="020B0604030504040204" pitchFamily="34" charset="0"/>
                <a:ea typeface="Tahoma" panose="020B0604030504040204" pitchFamily="34" charset="0"/>
                <a:cs typeface="Tahoma" panose="020B0604030504040204" pitchFamily="34" charset="0"/>
              </a:rPr>
              <a:t>Moodle</a:t>
            </a:r>
          </a:p>
          <a:p>
            <a:pPr marL="171450" indent="-171450">
              <a:buFont typeface="Arial" panose="020B0604020202020204" pitchFamily="34" charset="0"/>
              <a:buChar char="•"/>
            </a:pPr>
            <a:r>
              <a:rPr lang="en-GB" sz="1100" b="1" dirty="0" smtClean="0">
                <a:latin typeface="Tahoma" panose="020B0604030504040204" pitchFamily="34" charset="0"/>
                <a:ea typeface="Tahoma" panose="020B0604030504040204" pitchFamily="34" charset="0"/>
                <a:cs typeface="Tahoma" panose="020B0604030504040204" pitchFamily="34" charset="0"/>
              </a:rPr>
              <a:t>Food Preparation and Nutrition </a:t>
            </a:r>
            <a:r>
              <a:rPr lang="en-GB" sz="1100" dirty="0">
                <a:latin typeface="Tahoma" panose="020B0604030504040204" pitchFamily="34" charset="0"/>
                <a:ea typeface="Tahoma" panose="020B0604030504040204" pitchFamily="34" charset="0"/>
                <a:cs typeface="Tahoma" panose="020B0604030504040204" pitchFamily="34" charset="0"/>
              </a:rPr>
              <a:t>- Careers display boards/posters for Food Preparation and Nutrition in T3 and T4. Careers are discussed during the options talk in the hall with our department. In GCSE lessons pupils are shown some Food in the factory DVD's - careers are discussed. </a:t>
            </a:r>
            <a:r>
              <a:rPr lang="en-GB" sz="1100" dirty="0" smtClean="0">
                <a:latin typeface="Tahoma" panose="020B0604030504040204" pitchFamily="34" charset="0"/>
                <a:ea typeface="Tahoma" panose="020B0604030504040204" pitchFamily="34" charset="0"/>
                <a:cs typeface="Tahoma" panose="020B0604030504040204" pitchFamily="34" charset="0"/>
              </a:rPr>
              <a:t>Gatsby </a:t>
            </a:r>
            <a:r>
              <a:rPr lang="en-GB" sz="1100" dirty="0">
                <a:latin typeface="Tahoma" panose="020B0604030504040204" pitchFamily="34" charset="0"/>
                <a:ea typeface="Tahoma" panose="020B0604030504040204" pitchFamily="34" charset="0"/>
                <a:cs typeface="Tahoma" panose="020B0604030504040204" pitchFamily="34" charset="0"/>
              </a:rPr>
              <a:t>work has been completed poster are in T3 and 4 and power points have reference to careers in them. Year 7 silent starters are related to careers in food.</a:t>
            </a:r>
          </a:p>
        </p:txBody>
      </p:sp>
      <p:sp>
        <p:nvSpPr>
          <p:cNvPr id="50" name="TextBox 49">
            <a:extLst>
              <a:ext uri="{FF2B5EF4-FFF2-40B4-BE49-F238E27FC236}">
                <a16:creationId xmlns="" xmlns:a16="http://schemas.microsoft.com/office/drawing/2014/main" id="{EC756DFF-F86C-4401-A155-D7FCCEB23CEA}"/>
              </a:ext>
            </a:extLst>
          </p:cNvPr>
          <p:cNvSpPr txBox="1"/>
          <p:nvPr/>
        </p:nvSpPr>
        <p:spPr>
          <a:xfrm>
            <a:off x="101880" y="6057932"/>
            <a:ext cx="6651523" cy="769441"/>
          </a:xfrm>
          <a:prstGeom prst="rect">
            <a:avLst/>
          </a:prstGeom>
          <a:noFill/>
          <a:ln>
            <a:solidFill>
              <a:srgbClr val="8A0D43"/>
            </a:solidFill>
          </a:ln>
        </p:spPr>
        <p:txBody>
          <a:bodyPr wrap="square" rtlCol="0">
            <a:spAutoFit/>
          </a:bodyPr>
          <a:lstStyle/>
          <a:p>
            <a:r>
              <a:rPr lang="en-GB" sz="1100" b="1" dirty="0" smtClean="0">
                <a:latin typeface="Tahoma" panose="020B0604030504040204" pitchFamily="34" charset="0"/>
                <a:ea typeface="Tahoma" panose="020B0604030504040204" pitchFamily="34" charset="0"/>
                <a:cs typeface="Tahoma" panose="020B0604030504040204" pitchFamily="34" charset="0"/>
              </a:rPr>
              <a:t>English</a:t>
            </a:r>
          </a:p>
          <a:p>
            <a:pPr marL="171450" indent="-171450">
              <a:buFont typeface="Arial" panose="020B060402020202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In </a:t>
            </a:r>
            <a:r>
              <a:rPr lang="en-GB" sz="1100" dirty="0" err="1" smtClean="0">
                <a:latin typeface="Tahoma" panose="020B0604030504040204" pitchFamily="34" charset="0"/>
                <a:ea typeface="Tahoma" panose="020B0604030504040204" pitchFamily="34" charset="0"/>
                <a:cs typeface="Tahoma" panose="020B0604030504040204" pitchFamily="34" charset="0"/>
              </a:rPr>
              <a:t>Yr</a:t>
            </a:r>
            <a:r>
              <a:rPr lang="en-GB" sz="1100" dirty="0" smtClean="0">
                <a:latin typeface="Tahoma" panose="020B0604030504040204" pitchFamily="34" charset="0"/>
                <a:ea typeface="Tahoma" panose="020B0604030504040204" pitchFamily="34" charset="0"/>
                <a:cs typeface="Tahoma" panose="020B0604030504040204" pitchFamily="34" charset="0"/>
              </a:rPr>
              <a:t> 11 pupils are given advice on English A levels and routes to different career paths.</a:t>
            </a:r>
          </a:p>
          <a:p>
            <a:pPr marL="171450" indent="-171450">
              <a:buFont typeface="Arial" panose="020B0604020202020204" pitchFamily="34" charset="0"/>
              <a:buChar char="•"/>
            </a:pPr>
            <a:r>
              <a:rPr lang="en-GB" sz="1100" dirty="0" err="1" smtClean="0">
                <a:latin typeface="Tahoma" panose="020B0604030504040204" pitchFamily="34" charset="0"/>
                <a:ea typeface="Tahoma" panose="020B0604030504040204" pitchFamily="34" charset="0"/>
                <a:cs typeface="Tahoma" panose="020B0604030504040204" pitchFamily="34" charset="0"/>
              </a:rPr>
              <a:t>Yr</a:t>
            </a:r>
            <a:r>
              <a:rPr lang="en-GB" sz="1100" dirty="0" smtClean="0">
                <a:latin typeface="Tahoma" panose="020B0604030504040204" pitchFamily="34" charset="0"/>
                <a:ea typeface="Tahoma" panose="020B0604030504040204" pitchFamily="34" charset="0"/>
                <a:cs typeface="Tahoma" panose="020B0604030504040204" pitchFamily="34" charset="0"/>
              </a:rPr>
              <a:t> 11 pupils are prepared for A level with new elements to lessons focussing on Grade 9 coverage </a:t>
            </a:r>
            <a:r>
              <a:rPr lang="en-GB" sz="1100" dirty="0" err="1" smtClean="0">
                <a:latin typeface="Tahoma" panose="020B0604030504040204" pitchFamily="34" charset="0"/>
                <a:ea typeface="Tahoma" panose="020B0604030504040204" pitchFamily="34" charset="0"/>
                <a:cs typeface="Tahoma" panose="020B0604030504040204" pitchFamily="34" charset="0"/>
              </a:rPr>
              <a:t>eg</a:t>
            </a:r>
            <a:r>
              <a:rPr lang="en-GB" sz="1100" dirty="0" smtClean="0">
                <a:latin typeface="Tahoma" panose="020B0604030504040204" pitchFamily="34" charset="0"/>
                <a:ea typeface="Tahoma" panose="020B0604030504040204" pitchFamily="34" charset="0"/>
                <a:cs typeface="Tahoma" panose="020B0604030504040204" pitchFamily="34" charset="0"/>
              </a:rPr>
              <a:t> literary theorists, write/read like a literary scholar etc.</a:t>
            </a:r>
            <a:endParaRPr lang="en-GB" sz="11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624685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3405</TotalTime>
  <Words>1553</Words>
  <Application>Microsoft Office PowerPoint</Application>
  <PresentationFormat>A4 Paper (210x297 mm)</PresentationFormat>
  <Paragraphs>84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Tahoma</vt:lpstr>
      <vt:lpstr>Office Theme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Tierney</dc:creator>
  <cp:lastModifiedBy>Caroline Hooley</cp:lastModifiedBy>
  <cp:revision>52</cp:revision>
  <cp:lastPrinted>2022-01-20T14:01:58Z</cp:lastPrinted>
  <dcterms:created xsi:type="dcterms:W3CDTF">2020-09-16T17:14:38Z</dcterms:created>
  <dcterms:modified xsi:type="dcterms:W3CDTF">2022-09-04T14:07:50Z</dcterms:modified>
</cp:coreProperties>
</file>